
<file path=[Content_Types].xml><?xml version="1.0" encoding="utf-8"?>
<Types xmlns="http://schemas.openxmlformats.org/package/2006/content-types">
  <Default Extension="fntdata" ContentType="application/x-fontdata"/>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15"/>
  </p:notesMasterIdLst>
  <p:sldIdLst>
    <p:sldId id="256" r:id="rId2"/>
    <p:sldId id="257" r:id="rId3"/>
    <p:sldId id="258" r:id="rId4"/>
    <p:sldId id="259" r:id="rId5"/>
    <p:sldId id="261" r:id="rId6"/>
    <p:sldId id="260" r:id="rId7"/>
    <p:sldId id="262" r:id="rId8"/>
    <p:sldId id="263" r:id="rId9"/>
    <p:sldId id="264" r:id="rId10"/>
    <p:sldId id="265" r:id="rId11"/>
    <p:sldId id="266" r:id="rId12"/>
    <p:sldId id="268" r:id="rId13"/>
    <p:sldId id="273" r:id="rId14"/>
  </p:sldIdLst>
  <p:sldSz cx="9144000" cy="5143500" type="screen16x9"/>
  <p:notesSz cx="6858000" cy="9144000"/>
  <p:embeddedFontLst>
    <p:embeddedFont>
      <p:font typeface="Bebas Neue" panose="020B0606020202050201" pitchFamily="34" charset="0"/>
      <p:regular r:id="rId16"/>
    </p:embeddedFont>
    <p:embeddedFont>
      <p:font typeface="Broadway" panose="04040905080B02020502" pitchFamily="82" charset="0"/>
      <p:regular r:id="rId17"/>
    </p:embeddedFont>
    <p:embeddedFont>
      <p:font typeface="Golos Text" panose="020B0604020202020204" charset="0"/>
      <p:regular r:id="rId18"/>
      <p:bold r:id="rId19"/>
    </p:embeddedFont>
    <p:embeddedFont>
      <p:font typeface="Golos Text Medium" panose="020B0604020202020204" charset="0"/>
      <p:regular r:id="rId2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650ECF-1F39-4496-981F-40DF22A0F0B9}" v="26" dt="2023-11-20T16:55:11.512"/>
  </p1510:revLst>
</p1510:revInfo>
</file>

<file path=ppt/tableStyles.xml><?xml version="1.0" encoding="utf-8"?>
<a:tblStyleLst xmlns:a="http://schemas.openxmlformats.org/drawingml/2006/main" def="{34C0B9BE-40AE-4C51-8E84-8B3DC29923EA}">
  <a:tblStyle styleId="{34C0B9BE-40AE-4C51-8E84-8B3DC29923E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468"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nmukha Sudha Kiran Thotakura" userId="191443837b1ab0db" providerId="LiveId" clId="{A8650ECF-1F39-4496-981F-40DF22A0F0B9}"/>
    <pc:docChg chg="modSld">
      <pc:chgData name="Shanmukha Sudha Kiran Thotakura" userId="191443837b1ab0db" providerId="LiveId" clId="{A8650ECF-1F39-4496-981F-40DF22A0F0B9}" dt="2023-11-20T16:55:11.511" v="25"/>
      <pc:docMkLst>
        <pc:docMk/>
      </pc:docMkLst>
      <pc:sldChg chg="addSp modSp modAnim">
        <pc:chgData name="Shanmukha Sudha Kiran Thotakura" userId="191443837b1ab0db" providerId="LiveId" clId="{A8650ECF-1F39-4496-981F-40DF22A0F0B9}" dt="2023-11-20T16:10:53.715" v="15"/>
        <pc:sldMkLst>
          <pc:docMk/>
          <pc:sldMk cId="0" sldId="256"/>
        </pc:sldMkLst>
        <pc:picChg chg="add mod">
          <ac:chgData name="Shanmukha Sudha Kiran Thotakura" userId="191443837b1ab0db" providerId="LiveId" clId="{A8650ECF-1F39-4496-981F-40DF22A0F0B9}" dt="2023-11-20T16:10:49.877" v="14"/>
          <ac:picMkLst>
            <pc:docMk/>
            <pc:sldMk cId="0" sldId="256"/>
            <ac:picMk id="2" creationId="{25CCCA8D-9534-A2CF-0D3D-2ED1A4AC5D73}"/>
          </ac:picMkLst>
        </pc:picChg>
      </pc:sldChg>
      <pc:sldChg chg="addSp modSp modAnim">
        <pc:chgData name="Shanmukha Sudha Kiran Thotakura" userId="191443837b1ab0db" providerId="LiveId" clId="{A8650ECF-1F39-4496-981F-40DF22A0F0B9}" dt="2023-11-20T16:54:30.590" v="21"/>
        <pc:sldMkLst>
          <pc:docMk/>
          <pc:sldMk cId="0" sldId="257"/>
        </pc:sldMkLst>
        <pc:picChg chg="add mod">
          <ac:chgData name="Shanmukha Sudha Kiran Thotakura" userId="191443837b1ab0db" providerId="LiveId" clId="{A8650ECF-1F39-4496-981F-40DF22A0F0B9}" dt="2023-11-20T16:54:26.868" v="20"/>
          <ac:picMkLst>
            <pc:docMk/>
            <pc:sldMk cId="0" sldId="257"/>
            <ac:picMk id="2" creationId="{D5084AB7-6F06-1380-ED1D-2B2D6048519E}"/>
          </ac:picMkLst>
        </pc:picChg>
      </pc:sldChg>
      <pc:sldChg chg="addSp modSp modAnim">
        <pc:chgData name="Shanmukha Sudha Kiran Thotakura" userId="191443837b1ab0db" providerId="LiveId" clId="{A8650ECF-1F39-4496-981F-40DF22A0F0B9}" dt="2023-11-20T16:55:11.511" v="25"/>
        <pc:sldMkLst>
          <pc:docMk/>
          <pc:sldMk cId="0" sldId="258"/>
        </pc:sldMkLst>
        <pc:picChg chg="add mod">
          <ac:chgData name="Shanmukha Sudha Kiran Thotakura" userId="191443837b1ab0db" providerId="LiveId" clId="{A8650ECF-1F39-4496-981F-40DF22A0F0B9}" dt="2023-11-20T16:55:06.965" v="24"/>
          <ac:picMkLst>
            <pc:docMk/>
            <pc:sldMk cId="0" sldId="258"/>
            <ac:picMk id="4" creationId="{2B3521B3-F381-C2A8-D3A3-8A80674AF580}"/>
          </ac:picMkLst>
        </pc:picChg>
      </pc:sldChg>
      <pc:sldChg chg="addSp modSp modAnim">
        <pc:chgData name="Shanmukha Sudha Kiran Thotakura" userId="191443837b1ab0db" providerId="LiveId" clId="{A8650ECF-1F39-4496-981F-40DF22A0F0B9}" dt="2023-11-20T16:54:51.770" v="23"/>
        <pc:sldMkLst>
          <pc:docMk/>
          <pc:sldMk cId="0" sldId="259"/>
        </pc:sldMkLst>
        <pc:picChg chg="add mod">
          <ac:chgData name="Shanmukha Sudha Kiran Thotakura" userId="191443837b1ab0db" providerId="LiveId" clId="{A8650ECF-1F39-4496-981F-40DF22A0F0B9}" dt="2023-11-20T16:54:47.823" v="22"/>
          <ac:picMkLst>
            <pc:docMk/>
            <pc:sldMk cId="0" sldId="259"/>
            <ac:picMk id="2" creationId="{EBAE5A36-2EE3-775D-F362-886ECC0C25E7}"/>
          </ac:picMkLst>
        </pc:picChg>
      </pc:sldChg>
      <pc:sldChg chg="addSp modSp modAnim">
        <pc:chgData name="Shanmukha Sudha Kiran Thotakura" userId="191443837b1ab0db" providerId="LiveId" clId="{A8650ECF-1F39-4496-981F-40DF22A0F0B9}" dt="2023-11-20T16:11:55.898" v="19"/>
        <pc:sldMkLst>
          <pc:docMk/>
          <pc:sldMk cId="0" sldId="260"/>
        </pc:sldMkLst>
        <pc:picChg chg="add mod">
          <ac:chgData name="Shanmukha Sudha Kiran Thotakura" userId="191443837b1ab0db" providerId="LiveId" clId="{A8650ECF-1F39-4496-981F-40DF22A0F0B9}" dt="2023-11-20T16:11:52.300" v="18"/>
          <ac:picMkLst>
            <pc:docMk/>
            <pc:sldMk cId="0" sldId="260"/>
            <ac:picMk id="2" creationId="{A08CE3E3-0360-502E-5081-7D6863D06ADA}"/>
          </ac:picMkLst>
        </pc:picChg>
      </pc:sldChg>
      <pc:sldChg chg="addSp modSp modAnim">
        <pc:chgData name="Shanmukha Sudha Kiran Thotakura" userId="191443837b1ab0db" providerId="LiveId" clId="{A8650ECF-1F39-4496-981F-40DF22A0F0B9}" dt="2023-11-20T16:11:35.594" v="17"/>
        <pc:sldMkLst>
          <pc:docMk/>
          <pc:sldMk cId="0" sldId="261"/>
        </pc:sldMkLst>
        <pc:picChg chg="add mod">
          <ac:chgData name="Shanmukha Sudha Kiran Thotakura" userId="191443837b1ab0db" providerId="LiveId" clId="{A8650ECF-1F39-4496-981F-40DF22A0F0B9}" dt="2023-11-20T16:11:31.467" v="16"/>
          <ac:picMkLst>
            <pc:docMk/>
            <pc:sldMk cId="0" sldId="261"/>
            <ac:picMk id="2" creationId="{BDAC542E-2DE7-9B99-F94B-B8BC84E07841}"/>
          </ac:picMkLst>
        </pc:picChg>
      </pc:sldChg>
      <pc:sldChg chg="addSp modSp modAnim">
        <pc:chgData name="Shanmukha Sudha Kiran Thotakura" userId="191443837b1ab0db" providerId="LiveId" clId="{A8650ECF-1F39-4496-981F-40DF22A0F0B9}" dt="2023-11-20T16:09:02.289" v="13"/>
        <pc:sldMkLst>
          <pc:docMk/>
          <pc:sldMk cId="0" sldId="262"/>
        </pc:sldMkLst>
        <pc:picChg chg="add mod">
          <ac:chgData name="Shanmukha Sudha Kiran Thotakura" userId="191443837b1ab0db" providerId="LiveId" clId="{A8650ECF-1F39-4496-981F-40DF22A0F0B9}" dt="2023-11-20T16:08:37.215" v="12"/>
          <ac:picMkLst>
            <pc:docMk/>
            <pc:sldMk cId="0" sldId="262"/>
            <ac:picMk id="2" creationId="{FDA96AC8-BD6F-8B74-0C93-CB6B501F5ACD}"/>
          </ac:picMkLst>
        </pc:picChg>
      </pc:sldChg>
      <pc:sldChg chg="addSp modSp modAnim">
        <pc:chgData name="Shanmukha Sudha Kiran Thotakura" userId="191443837b1ab0db" providerId="LiveId" clId="{A8650ECF-1F39-4496-981F-40DF22A0F0B9}" dt="2023-11-20T16:07:40.877" v="9"/>
        <pc:sldMkLst>
          <pc:docMk/>
          <pc:sldMk cId="0" sldId="263"/>
        </pc:sldMkLst>
        <pc:picChg chg="add mod">
          <ac:chgData name="Shanmukha Sudha Kiran Thotakura" userId="191443837b1ab0db" providerId="LiveId" clId="{A8650ECF-1F39-4496-981F-40DF22A0F0B9}" dt="2023-11-20T16:07:36.704" v="8"/>
          <ac:picMkLst>
            <pc:docMk/>
            <pc:sldMk cId="0" sldId="263"/>
            <ac:picMk id="2" creationId="{1953EB53-9F29-1E75-3D0C-2C97CF9A6D51}"/>
          </ac:picMkLst>
        </pc:picChg>
      </pc:sldChg>
      <pc:sldChg chg="addSp modSp modAnim">
        <pc:chgData name="Shanmukha Sudha Kiran Thotakura" userId="191443837b1ab0db" providerId="LiveId" clId="{A8650ECF-1F39-4496-981F-40DF22A0F0B9}" dt="2023-11-20T16:08:01.193" v="11"/>
        <pc:sldMkLst>
          <pc:docMk/>
          <pc:sldMk cId="0" sldId="264"/>
        </pc:sldMkLst>
        <pc:picChg chg="add mod">
          <ac:chgData name="Shanmukha Sudha Kiran Thotakura" userId="191443837b1ab0db" providerId="LiveId" clId="{A8650ECF-1F39-4496-981F-40DF22A0F0B9}" dt="2023-11-20T16:07:55.859" v="10"/>
          <ac:picMkLst>
            <pc:docMk/>
            <pc:sldMk cId="0" sldId="264"/>
            <ac:picMk id="2" creationId="{982D9AC0-438A-314F-1CA5-A0EDA494EBA4}"/>
          </ac:picMkLst>
        </pc:picChg>
      </pc:sldChg>
      <pc:sldChg chg="addSp modSp modAnim">
        <pc:chgData name="Shanmukha Sudha Kiran Thotakura" userId="191443837b1ab0db" providerId="LiveId" clId="{A8650ECF-1F39-4496-981F-40DF22A0F0B9}" dt="2023-11-20T14:24:36.905" v="1"/>
        <pc:sldMkLst>
          <pc:docMk/>
          <pc:sldMk cId="0" sldId="265"/>
        </pc:sldMkLst>
        <pc:picChg chg="add mod">
          <ac:chgData name="Shanmukha Sudha Kiran Thotakura" userId="191443837b1ab0db" providerId="LiveId" clId="{A8650ECF-1F39-4496-981F-40DF22A0F0B9}" dt="2023-11-20T14:24:32.760" v="0"/>
          <ac:picMkLst>
            <pc:docMk/>
            <pc:sldMk cId="0" sldId="265"/>
            <ac:picMk id="2" creationId="{E815761C-DAEB-0F5D-F5A1-4383177788B6}"/>
          </ac:picMkLst>
        </pc:picChg>
      </pc:sldChg>
      <pc:sldChg chg="addSp modSp modAnim">
        <pc:chgData name="Shanmukha Sudha Kiran Thotakura" userId="191443837b1ab0db" providerId="LiveId" clId="{A8650ECF-1F39-4496-981F-40DF22A0F0B9}" dt="2023-11-20T14:24:50.292" v="3"/>
        <pc:sldMkLst>
          <pc:docMk/>
          <pc:sldMk cId="0" sldId="266"/>
        </pc:sldMkLst>
        <pc:picChg chg="add mod">
          <ac:chgData name="Shanmukha Sudha Kiran Thotakura" userId="191443837b1ab0db" providerId="LiveId" clId="{A8650ECF-1F39-4496-981F-40DF22A0F0B9}" dt="2023-11-20T14:24:46.908" v="2"/>
          <ac:picMkLst>
            <pc:docMk/>
            <pc:sldMk cId="0" sldId="266"/>
            <ac:picMk id="2" creationId="{BA6B8C97-DC32-006A-4EF2-9913B2345BF8}"/>
          </ac:picMkLst>
        </pc:picChg>
      </pc:sldChg>
      <pc:sldChg chg="addSp modSp modAnim">
        <pc:chgData name="Shanmukha Sudha Kiran Thotakura" userId="191443837b1ab0db" providerId="LiveId" clId="{A8650ECF-1F39-4496-981F-40DF22A0F0B9}" dt="2023-11-20T14:25:06.142" v="5"/>
        <pc:sldMkLst>
          <pc:docMk/>
          <pc:sldMk cId="0" sldId="268"/>
        </pc:sldMkLst>
        <pc:picChg chg="add mod">
          <ac:chgData name="Shanmukha Sudha Kiran Thotakura" userId="191443837b1ab0db" providerId="LiveId" clId="{A8650ECF-1F39-4496-981F-40DF22A0F0B9}" dt="2023-11-20T14:25:02.367" v="4"/>
          <ac:picMkLst>
            <pc:docMk/>
            <pc:sldMk cId="0" sldId="268"/>
            <ac:picMk id="2" creationId="{7751AD42-6003-5E4B-4259-4F20CD6ED0AE}"/>
          </ac:picMkLst>
        </pc:picChg>
      </pc:sldChg>
      <pc:sldChg chg="addSp modSp modAnim">
        <pc:chgData name="Shanmukha Sudha Kiran Thotakura" userId="191443837b1ab0db" providerId="LiveId" clId="{A8650ECF-1F39-4496-981F-40DF22A0F0B9}" dt="2023-11-20T16:07:17.805" v="7"/>
        <pc:sldMkLst>
          <pc:docMk/>
          <pc:sldMk cId="3245084124" sldId="273"/>
        </pc:sldMkLst>
        <pc:picChg chg="add mod">
          <ac:chgData name="Shanmukha Sudha Kiran Thotakura" userId="191443837b1ab0db" providerId="LiveId" clId="{A8650ECF-1F39-4496-981F-40DF22A0F0B9}" dt="2023-11-20T16:07:11.661" v="6"/>
          <ac:picMkLst>
            <pc:docMk/>
            <pc:sldMk cId="3245084124" sldId="273"/>
            <ac:picMk id="2" creationId="{FD85DF13-DC87-8DFB-7CEA-34D21B6A7ED2}"/>
          </ac:picMkLst>
        </pc:picChg>
      </pc:sldChg>
    </pc:docChg>
  </pc:docChgLst>
</pc:chgInfo>
</file>

<file path=ppt/media/image1.png>
</file>

<file path=ppt/media/image2.png>
</file>

<file path=ppt/media/image3.png>
</file>

<file path=ppt/media/image4.png>
</file>

<file path=ppt/media/image5.jpg>
</file>

<file path=ppt/media/image6.jp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2b21ebf29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22b21ebf29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2b21ebf29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22b21ebf290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22b21ebf29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3.mp3"/><Relationship Id="rId1" Type="http://schemas.microsoft.com/office/2007/relationships/media" Target="../media/media13.mp3"/><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Artificial Intelligence</a:t>
            </a:r>
            <a:endParaRPr>
              <a:solidFill>
                <a:schemeClr val="accent3"/>
              </a:solidFill>
            </a:endParaRPr>
          </a:p>
        </p:txBody>
      </p:sp>
      <p:cxnSp>
        <p:nvCxnSpPr>
          <p:cNvPr id="83" name="Google Shape;83;p21"/>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E39A22E0-86AD-4937-AEFA-F2660BA52AC6}"/>
              </a:ext>
            </a:extLst>
          </p:cNvPr>
          <p:cNvSpPr txBox="1"/>
          <p:nvPr/>
        </p:nvSpPr>
        <p:spPr>
          <a:xfrm flipH="1">
            <a:off x="832525" y="2545286"/>
            <a:ext cx="4243674" cy="1815882"/>
          </a:xfrm>
          <a:prstGeom prst="rect">
            <a:avLst/>
          </a:prstGeom>
          <a:noFill/>
        </p:spPr>
        <p:txBody>
          <a:bodyPr wrap="square" rtlCol="0">
            <a:spAutoFit/>
          </a:bodyPr>
          <a:lstStyle/>
          <a:p>
            <a:r>
              <a:rPr lang="en-US" dirty="0"/>
              <a:t>BATCH – 17 : </a:t>
            </a:r>
          </a:p>
          <a:p>
            <a:r>
              <a:rPr lang="en-US" dirty="0"/>
              <a:t>     </a:t>
            </a:r>
          </a:p>
          <a:p>
            <a:r>
              <a:rPr lang="en-US" dirty="0"/>
              <a:t>            </a:t>
            </a:r>
            <a:r>
              <a:rPr lang="en-US" dirty="0" err="1"/>
              <a:t>Shanmukha</a:t>
            </a:r>
            <a:r>
              <a:rPr lang="en-US" dirty="0"/>
              <a:t> Sudha Kiran . T – 211FA04003</a:t>
            </a:r>
            <a:endParaRPr lang="en-IN" dirty="0"/>
          </a:p>
          <a:p>
            <a:r>
              <a:rPr lang="en-IN" dirty="0"/>
              <a:t>            Ravi Kiran . K – 211FA04043</a:t>
            </a:r>
          </a:p>
          <a:p>
            <a:r>
              <a:rPr lang="en-IN" dirty="0"/>
              <a:t>            Siva Sree Deepthi . U – 211FA04046</a:t>
            </a:r>
          </a:p>
          <a:p>
            <a:r>
              <a:rPr lang="en-IN" dirty="0"/>
              <a:t>            Sahil Raj - 211FA04677</a:t>
            </a:r>
            <a:endParaRPr lang="en-US" dirty="0"/>
          </a:p>
          <a:p>
            <a:endParaRPr lang="en-US" dirty="0"/>
          </a:p>
          <a:p>
            <a:r>
              <a:rPr lang="en-US" dirty="0"/>
              <a:t>SEC – A , 3</a:t>
            </a:r>
            <a:r>
              <a:rPr lang="en-US" baseline="30000" dirty="0"/>
              <a:t>rd</a:t>
            </a:r>
            <a:r>
              <a:rPr lang="en-US" dirty="0"/>
              <a:t> B.TECH, DEPT - CSE</a:t>
            </a:r>
            <a:endParaRPr lang="en-IN" dirty="0"/>
          </a:p>
        </p:txBody>
      </p:sp>
      <p:pic>
        <p:nvPicPr>
          <p:cNvPr id="2" name="WhatsApp Audio 2023-11-20 at 21.01.51 (online-audio-converter.com)">
            <a:hlinkClick r:id="" action="ppaction://media"/>
            <a:extLst>
              <a:ext uri="{FF2B5EF4-FFF2-40B4-BE49-F238E27FC236}">
                <a16:creationId xmlns:a16="http://schemas.microsoft.com/office/drawing/2014/main" id="{25CCCA8D-9534-A2CF-0D3D-2ED1A4AC5D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6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236635" y="173493"/>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TEST CASES :</a:t>
            </a:r>
            <a:br>
              <a:rPr lang="en" dirty="0"/>
            </a:br>
            <a:endParaRPr dirty="0"/>
          </a:p>
        </p:txBody>
      </p:sp>
      <p:pic>
        <p:nvPicPr>
          <p:cNvPr id="3" name="Picture 2">
            <a:extLst>
              <a:ext uri="{FF2B5EF4-FFF2-40B4-BE49-F238E27FC236}">
                <a16:creationId xmlns:a16="http://schemas.microsoft.com/office/drawing/2014/main" id="{81A44CD9-69B3-B34A-6E7E-D2DD51DD094A}"/>
              </a:ext>
            </a:extLst>
          </p:cNvPr>
          <p:cNvPicPr>
            <a:picLocks noChangeAspect="1"/>
          </p:cNvPicPr>
          <p:nvPr/>
        </p:nvPicPr>
        <p:blipFill>
          <a:blip r:embed="rId5"/>
          <a:stretch>
            <a:fillRect/>
          </a:stretch>
        </p:blipFill>
        <p:spPr>
          <a:xfrm>
            <a:off x="529482" y="1239982"/>
            <a:ext cx="3938610" cy="3202626"/>
          </a:xfrm>
          <a:prstGeom prst="rect">
            <a:avLst/>
          </a:prstGeom>
        </p:spPr>
      </p:pic>
      <p:pic>
        <p:nvPicPr>
          <p:cNvPr id="5" name="Picture 4">
            <a:extLst>
              <a:ext uri="{FF2B5EF4-FFF2-40B4-BE49-F238E27FC236}">
                <a16:creationId xmlns:a16="http://schemas.microsoft.com/office/drawing/2014/main" id="{67EE2751-9641-1B9E-31C2-39A5322816C6}"/>
              </a:ext>
            </a:extLst>
          </p:cNvPr>
          <p:cNvPicPr>
            <a:picLocks noChangeAspect="1"/>
          </p:cNvPicPr>
          <p:nvPr/>
        </p:nvPicPr>
        <p:blipFill>
          <a:blip r:embed="rId6"/>
          <a:stretch>
            <a:fillRect/>
          </a:stretch>
        </p:blipFill>
        <p:spPr>
          <a:xfrm>
            <a:off x="4823568" y="1239982"/>
            <a:ext cx="4151552" cy="3202626"/>
          </a:xfrm>
          <a:prstGeom prst="rect">
            <a:avLst/>
          </a:prstGeom>
        </p:spPr>
      </p:pic>
      <p:pic>
        <p:nvPicPr>
          <p:cNvPr id="2" name="WhatsApp Audio 2023-11-20 at 18.44.43_f7ac86f3">
            <a:hlinkClick r:id="" action="ppaction://media"/>
            <a:extLst>
              <a:ext uri="{FF2B5EF4-FFF2-40B4-BE49-F238E27FC236}">
                <a16:creationId xmlns:a16="http://schemas.microsoft.com/office/drawing/2014/main" id="{E815761C-DAEB-0F5D-F5A1-4383177788B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1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1"/>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 :</a:t>
            </a:r>
            <a:endParaRPr dirty="0"/>
          </a:p>
        </p:txBody>
      </p:sp>
      <p:sp>
        <p:nvSpPr>
          <p:cNvPr id="9" name="TextBox 8">
            <a:extLst>
              <a:ext uri="{FF2B5EF4-FFF2-40B4-BE49-F238E27FC236}">
                <a16:creationId xmlns:a16="http://schemas.microsoft.com/office/drawing/2014/main" id="{AFFE874A-4100-442B-B13C-1F0943257F7E}"/>
              </a:ext>
            </a:extLst>
          </p:cNvPr>
          <p:cNvSpPr txBox="1"/>
          <p:nvPr/>
        </p:nvSpPr>
        <p:spPr>
          <a:xfrm>
            <a:off x="2392325" y="1242400"/>
            <a:ext cx="5167423" cy="3108543"/>
          </a:xfrm>
          <a:prstGeom prst="rect">
            <a:avLst/>
          </a:prstGeom>
          <a:noFill/>
        </p:spPr>
        <p:txBody>
          <a:bodyPr wrap="square">
            <a:spAutoFit/>
          </a:bodyPr>
          <a:lstStyle/>
          <a:p>
            <a:r>
              <a:rPr lang="en-US" b="0" i="0" dirty="0">
                <a:solidFill>
                  <a:srgbClr val="374151"/>
                </a:solidFill>
                <a:effectLst/>
                <a:latin typeface="Söhne"/>
              </a:rPr>
              <a:t>The result of the problem statement is determined by the application of the resolution algorithm to the specific test cases provided. The algorithm aims to either prove or disprove a given goal statement based on the information encoded in a first-order logic knowledge base. If the algorithm successfully derives a contradiction during the resolution process, it indicates that the goal is logically supported by the knowledge base, and thus, the goal is proved. On the other hand, if no further resolutions are possible and the negation of the goal persists, it suggests a lack of logical support for the goal, resulting in its disproval. The interpretation of the result hinges on the specific content of the knowledge base, the goal statement, and the rules of the logic system, illustrating the algorithm's effectiveness in logical reasoning within a first-order logic context.</a:t>
            </a:r>
            <a:endParaRPr lang="en-IN" dirty="0"/>
          </a:p>
        </p:txBody>
      </p:sp>
      <p:pic>
        <p:nvPicPr>
          <p:cNvPr id="2" name="WhatsApp Audio 2023-11-20 at 18.45.16_5eb3b47c">
            <a:hlinkClick r:id="" action="ppaction://media"/>
            <a:extLst>
              <a:ext uri="{FF2B5EF4-FFF2-40B4-BE49-F238E27FC236}">
                <a16:creationId xmlns:a16="http://schemas.microsoft.com/office/drawing/2014/main" id="{BA6B8C97-DC32-006A-4EF2-9913B2345BF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5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3"/>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 :</a:t>
            </a:r>
            <a:endParaRPr dirty="0"/>
          </a:p>
        </p:txBody>
      </p:sp>
      <p:sp>
        <p:nvSpPr>
          <p:cNvPr id="10" name="TextBox 9">
            <a:extLst>
              <a:ext uri="{FF2B5EF4-FFF2-40B4-BE49-F238E27FC236}">
                <a16:creationId xmlns:a16="http://schemas.microsoft.com/office/drawing/2014/main" id="{955DD933-261D-401A-A396-F2FB8449F6D3}"/>
              </a:ext>
            </a:extLst>
          </p:cNvPr>
          <p:cNvSpPr txBox="1"/>
          <p:nvPr/>
        </p:nvSpPr>
        <p:spPr>
          <a:xfrm>
            <a:off x="2530549" y="1400183"/>
            <a:ext cx="5380074" cy="2893100"/>
          </a:xfrm>
          <a:prstGeom prst="rect">
            <a:avLst/>
          </a:prstGeom>
          <a:noFill/>
        </p:spPr>
        <p:txBody>
          <a:bodyPr wrap="square">
            <a:spAutoFit/>
          </a:bodyPr>
          <a:lstStyle/>
          <a:p>
            <a:r>
              <a:rPr lang="en-US" b="0" i="0" dirty="0">
                <a:solidFill>
                  <a:srgbClr val="374151"/>
                </a:solidFill>
                <a:effectLst/>
                <a:latin typeface="Söhne"/>
              </a:rPr>
              <a:t>In conclusion, the problem statement presented a series of challenges involving first-order logic and the resolution method to prove or disprove statements. The algorithm, structured for logical reasoning and problem-solving, was applied to scenarios such as affirming Socrates' mortality, determining family relationships, and validating logical arguments. The success of the algorithm depended on its ability to derive contradictions or affirmations through the resolution process. The outcome demonstrated the algorithm's proficiency in navigating formalized logical systems and drawing conclusions based on the given knowledge base. Through these exercises, the problem statement served as a comprehensive assessment of the participant's competence in applying resolution in first-order logic for logical inference and reasoning.</a:t>
            </a:r>
            <a:endParaRPr lang="en-IN" dirty="0"/>
          </a:p>
        </p:txBody>
      </p:sp>
      <p:pic>
        <p:nvPicPr>
          <p:cNvPr id="2" name="WhatsApp Audio 2023-11-20 at 18.45.34_e01c2413">
            <a:hlinkClick r:id="" action="ppaction://media"/>
            <a:extLst>
              <a:ext uri="{FF2B5EF4-FFF2-40B4-BE49-F238E27FC236}">
                <a16:creationId xmlns:a16="http://schemas.microsoft.com/office/drawing/2014/main" id="{7751AD42-6003-5E4B-4259-4F20CD6ED0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0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246E11-4CB4-4A9E-A072-E778C28AB3E1}"/>
              </a:ext>
            </a:extLst>
          </p:cNvPr>
          <p:cNvSpPr txBox="1"/>
          <p:nvPr/>
        </p:nvSpPr>
        <p:spPr>
          <a:xfrm>
            <a:off x="2488017" y="2140863"/>
            <a:ext cx="4550735" cy="861774"/>
          </a:xfrm>
          <a:prstGeom prst="rect">
            <a:avLst/>
          </a:prstGeom>
          <a:noFill/>
        </p:spPr>
        <p:txBody>
          <a:bodyPr wrap="square" rtlCol="0">
            <a:spAutoFit/>
          </a:bodyPr>
          <a:lstStyle/>
          <a:p>
            <a:r>
              <a:rPr lang="en-US" sz="5000" dirty="0">
                <a:latin typeface="Broadway" panose="04040905080B02020502" pitchFamily="82" charset="0"/>
              </a:rPr>
              <a:t>THANK YOU</a:t>
            </a:r>
            <a:endParaRPr lang="en-IN" sz="5000" dirty="0">
              <a:latin typeface="Broadway" panose="04040905080B02020502" pitchFamily="82" charset="0"/>
            </a:endParaRPr>
          </a:p>
        </p:txBody>
      </p:sp>
      <p:pic>
        <p:nvPicPr>
          <p:cNvPr id="2" name="WhatsApp Audio 2023-11-20 at 21.36.46_a4d1e139">
            <a:hlinkClick r:id="" action="ppaction://media"/>
            <a:extLst>
              <a:ext uri="{FF2B5EF4-FFF2-40B4-BE49-F238E27FC236}">
                <a16:creationId xmlns:a16="http://schemas.microsoft.com/office/drawing/2014/main" id="{FD85DF13-DC87-8DFB-7CEA-34D21B6A7ED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075" y="92075"/>
            <a:ext cx="406400" cy="406400"/>
          </a:xfrm>
          <a:prstGeom prst="rect">
            <a:avLst/>
          </a:prstGeom>
        </p:spPr>
      </p:pic>
    </p:spTree>
    <p:extLst>
      <p:ext uri="{BB962C8B-B14F-4D97-AF65-F5344CB8AC3E}">
        <p14:creationId xmlns:p14="http://schemas.microsoft.com/office/powerpoint/2010/main" val="3245084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4886" y="1247680"/>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85" name="Google Shape;185;p22"/>
          <p:cNvSpPr txBox="1">
            <a:spLocks noGrp="1"/>
          </p:cNvSpPr>
          <p:nvPr>
            <p:ph type="subTitle" idx="1"/>
          </p:nvPr>
        </p:nvSpPr>
        <p:spPr>
          <a:xfrm>
            <a:off x="2050486" y="1251047"/>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AIM</a:t>
            </a:r>
            <a:endParaRPr dirty="0"/>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cxnSp>
        <p:nvCxnSpPr>
          <p:cNvPr id="187" name="Google Shape;187;p22"/>
          <p:cNvCxnSpPr/>
          <p:nvPr/>
        </p:nvCxnSpPr>
        <p:spPr>
          <a:xfrm>
            <a:off x="1270086" y="151033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4886" y="1715592"/>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89" name="Google Shape;189;p22"/>
          <p:cNvSpPr txBox="1">
            <a:spLocks noGrp="1"/>
          </p:cNvSpPr>
          <p:nvPr>
            <p:ph type="subTitle" idx="4"/>
          </p:nvPr>
        </p:nvSpPr>
        <p:spPr>
          <a:xfrm>
            <a:off x="2050486" y="1745970"/>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 STATEMENT</a:t>
            </a:r>
            <a:endParaRPr dirty="0"/>
          </a:p>
        </p:txBody>
      </p:sp>
      <p:sp>
        <p:nvSpPr>
          <p:cNvPr id="190" name="Google Shape;190;p22"/>
          <p:cNvSpPr txBox="1">
            <a:spLocks noGrp="1"/>
          </p:cNvSpPr>
          <p:nvPr>
            <p:ph type="title" idx="5"/>
          </p:nvPr>
        </p:nvSpPr>
        <p:spPr>
          <a:xfrm>
            <a:off x="714886" y="218003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91" name="Google Shape;191;p22"/>
          <p:cNvSpPr txBox="1">
            <a:spLocks noGrp="1"/>
          </p:cNvSpPr>
          <p:nvPr>
            <p:ph type="subTitle" idx="6"/>
          </p:nvPr>
        </p:nvSpPr>
        <p:spPr>
          <a:xfrm>
            <a:off x="2050486" y="2200672"/>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192" name="Google Shape;192;p22"/>
          <p:cNvSpPr txBox="1">
            <a:spLocks noGrp="1"/>
          </p:cNvSpPr>
          <p:nvPr>
            <p:ph type="title" idx="7"/>
          </p:nvPr>
        </p:nvSpPr>
        <p:spPr>
          <a:xfrm>
            <a:off x="714886" y="2607206"/>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3" name="Google Shape;193;p22"/>
          <p:cNvSpPr txBox="1">
            <a:spLocks noGrp="1"/>
          </p:cNvSpPr>
          <p:nvPr>
            <p:ph type="subTitle" idx="8"/>
          </p:nvPr>
        </p:nvSpPr>
        <p:spPr>
          <a:xfrm>
            <a:off x="2050486" y="2604363"/>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ALGORITHM</a:t>
            </a:r>
            <a:endParaRPr dirty="0"/>
          </a:p>
        </p:txBody>
      </p:sp>
      <p:cxnSp>
        <p:nvCxnSpPr>
          <p:cNvPr id="194" name="Google Shape;194;p22"/>
          <p:cNvCxnSpPr/>
          <p:nvPr/>
        </p:nvCxnSpPr>
        <p:spPr>
          <a:xfrm>
            <a:off x="1270086" y="1998804"/>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2442688"/>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2869856"/>
            <a:ext cx="552600" cy="0"/>
          </a:xfrm>
          <a:prstGeom prst="straightConnector1">
            <a:avLst/>
          </a:prstGeom>
          <a:noFill/>
          <a:ln w="19050" cap="flat" cmpd="sng">
            <a:solidFill>
              <a:schemeClr val="dk1"/>
            </a:solidFill>
            <a:prstDash val="solid"/>
            <a:round/>
            <a:headEnd type="none" w="med" len="med"/>
            <a:tailEnd type="stealth" w="med" len="med"/>
          </a:ln>
        </p:spPr>
      </p:cxnSp>
      <p:sp>
        <p:nvSpPr>
          <p:cNvPr id="15" name="Google Shape;192;p22">
            <a:extLst>
              <a:ext uri="{FF2B5EF4-FFF2-40B4-BE49-F238E27FC236}">
                <a16:creationId xmlns:a16="http://schemas.microsoft.com/office/drawing/2014/main" id="{D7CDF8E3-BD50-444F-B1A6-4444D0FC7683}"/>
              </a:ext>
            </a:extLst>
          </p:cNvPr>
          <p:cNvSpPr txBox="1">
            <a:spLocks/>
          </p:cNvSpPr>
          <p:nvPr/>
        </p:nvSpPr>
        <p:spPr>
          <a:xfrm>
            <a:off x="714886" y="3021927"/>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05</a:t>
            </a:r>
          </a:p>
        </p:txBody>
      </p:sp>
      <p:sp>
        <p:nvSpPr>
          <p:cNvPr id="16" name="Google Shape;192;p22">
            <a:extLst>
              <a:ext uri="{FF2B5EF4-FFF2-40B4-BE49-F238E27FC236}">
                <a16:creationId xmlns:a16="http://schemas.microsoft.com/office/drawing/2014/main" id="{23E77444-F92B-4506-A1BD-2958798703BE}"/>
              </a:ext>
            </a:extLst>
          </p:cNvPr>
          <p:cNvSpPr txBox="1">
            <a:spLocks/>
          </p:cNvSpPr>
          <p:nvPr/>
        </p:nvSpPr>
        <p:spPr>
          <a:xfrm>
            <a:off x="714886" y="3438033"/>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06</a:t>
            </a:r>
          </a:p>
        </p:txBody>
      </p:sp>
      <p:sp>
        <p:nvSpPr>
          <p:cNvPr id="17" name="Google Shape;192;p22">
            <a:extLst>
              <a:ext uri="{FF2B5EF4-FFF2-40B4-BE49-F238E27FC236}">
                <a16:creationId xmlns:a16="http://schemas.microsoft.com/office/drawing/2014/main" id="{0FB45F53-CF9D-48E6-B09B-E3C0A5199934}"/>
              </a:ext>
            </a:extLst>
          </p:cNvPr>
          <p:cNvSpPr txBox="1">
            <a:spLocks/>
          </p:cNvSpPr>
          <p:nvPr/>
        </p:nvSpPr>
        <p:spPr>
          <a:xfrm>
            <a:off x="714886" y="4256046"/>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08</a:t>
            </a:r>
          </a:p>
        </p:txBody>
      </p:sp>
      <p:sp>
        <p:nvSpPr>
          <p:cNvPr id="18" name="Google Shape;192;p22">
            <a:extLst>
              <a:ext uri="{FF2B5EF4-FFF2-40B4-BE49-F238E27FC236}">
                <a16:creationId xmlns:a16="http://schemas.microsoft.com/office/drawing/2014/main" id="{24654F6C-F5C8-4645-BCD7-AE6FB966CB62}"/>
              </a:ext>
            </a:extLst>
          </p:cNvPr>
          <p:cNvSpPr txBox="1">
            <a:spLocks/>
          </p:cNvSpPr>
          <p:nvPr/>
        </p:nvSpPr>
        <p:spPr>
          <a:xfrm>
            <a:off x="714886" y="3839940"/>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07</a:t>
            </a:r>
          </a:p>
        </p:txBody>
      </p:sp>
      <p:cxnSp>
        <p:nvCxnSpPr>
          <p:cNvPr id="19" name="Google Shape;196;p22">
            <a:extLst>
              <a:ext uri="{FF2B5EF4-FFF2-40B4-BE49-F238E27FC236}">
                <a16:creationId xmlns:a16="http://schemas.microsoft.com/office/drawing/2014/main" id="{D2796A97-3026-4C55-BFB3-1830F5FDED26}"/>
              </a:ext>
            </a:extLst>
          </p:cNvPr>
          <p:cNvCxnSpPr/>
          <p:nvPr/>
        </p:nvCxnSpPr>
        <p:spPr>
          <a:xfrm>
            <a:off x="1274298" y="4518696"/>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20" name="Google Shape;196;p22">
            <a:extLst>
              <a:ext uri="{FF2B5EF4-FFF2-40B4-BE49-F238E27FC236}">
                <a16:creationId xmlns:a16="http://schemas.microsoft.com/office/drawing/2014/main" id="{BBDAA958-35B6-4504-8528-65E812CB9A33}"/>
              </a:ext>
            </a:extLst>
          </p:cNvPr>
          <p:cNvCxnSpPr/>
          <p:nvPr/>
        </p:nvCxnSpPr>
        <p:spPr>
          <a:xfrm>
            <a:off x="1270086" y="410259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21" name="Google Shape;196;p22">
            <a:extLst>
              <a:ext uri="{FF2B5EF4-FFF2-40B4-BE49-F238E27FC236}">
                <a16:creationId xmlns:a16="http://schemas.microsoft.com/office/drawing/2014/main" id="{79F919DB-A519-4F80-83E9-867D928F76BC}"/>
              </a:ext>
            </a:extLst>
          </p:cNvPr>
          <p:cNvCxnSpPr/>
          <p:nvPr/>
        </p:nvCxnSpPr>
        <p:spPr>
          <a:xfrm>
            <a:off x="1270086" y="3692097"/>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22" name="Google Shape;196;p22">
            <a:extLst>
              <a:ext uri="{FF2B5EF4-FFF2-40B4-BE49-F238E27FC236}">
                <a16:creationId xmlns:a16="http://schemas.microsoft.com/office/drawing/2014/main" id="{77A43FD7-816C-4B60-AE26-01F403F0D0C9}"/>
              </a:ext>
            </a:extLst>
          </p:cNvPr>
          <p:cNvCxnSpPr/>
          <p:nvPr/>
        </p:nvCxnSpPr>
        <p:spPr>
          <a:xfrm>
            <a:off x="1270086" y="3265124"/>
            <a:ext cx="552600" cy="0"/>
          </a:xfrm>
          <a:prstGeom prst="straightConnector1">
            <a:avLst/>
          </a:prstGeom>
          <a:noFill/>
          <a:ln w="19050" cap="flat" cmpd="sng">
            <a:solidFill>
              <a:schemeClr val="dk1"/>
            </a:solidFill>
            <a:prstDash val="solid"/>
            <a:round/>
            <a:headEnd type="none" w="med" len="med"/>
            <a:tailEnd type="stealth" w="med" len="med"/>
          </a:ln>
        </p:spPr>
      </p:cxnSp>
      <p:sp>
        <p:nvSpPr>
          <p:cNvPr id="23" name="Google Shape;193;p22">
            <a:extLst>
              <a:ext uri="{FF2B5EF4-FFF2-40B4-BE49-F238E27FC236}">
                <a16:creationId xmlns:a16="http://schemas.microsoft.com/office/drawing/2014/main" id="{A0CCCBC8-0855-48A7-BF93-11A17D995A06}"/>
              </a:ext>
            </a:extLst>
          </p:cNvPr>
          <p:cNvSpPr txBox="1">
            <a:spLocks/>
          </p:cNvSpPr>
          <p:nvPr/>
        </p:nvSpPr>
        <p:spPr>
          <a:xfrm>
            <a:off x="2050486" y="3002474"/>
            <a:ext cx="63783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chemeClr val="dk1"/>
                </a:solidFill>
                <a:latin typeface="Golos Text Medium"/>
                <a:ea typeface="Golos Text Medium"/>
                <a:cs typeface="Golos Text Medium"/>
                <a:sym typeface="Golos Text Medium"/>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SOURCE CODE</a:t>
            </a:r>
          </a:p>
        </p:txBody>
      </p:sp>
      <p:sp>
        <p:nvSpPr>
          <p:cNvPr id="24" name="Google Shape;193;p22">
            <a:extLst>
              <a:ext uri="{FF2B5EF4-FFF2-40B4-BE49-F238E27FC236}">
                <a16:creationId xmlns:a16="http://schemas.microsoft.com/office/drawing/2014/main" id="{B97A5C0A-56CF-4452-A0D6-450176889DBA}"/>
              </a:ext>
            </a:extLst>
          </p:cNvPr>
          <p:cNvSpPr txBox="1">
            <a:spLocks/>
          </p:cNvSpPr>
          <p:nvPr/>
        </p:nvSpPr>
        <p:spPr>
          <a:xfrm>
            <a:off x="2050486" y="3414157"/>
            <a:ext cx="63783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chemeClr val="dk1"/>
                </a:solidFill>
                <a:latin typeface="Golos Text Medium"/>
                <a:ea typeface="Golos Text Medium"/>
                <a:cs typeface="Golos Text Medium"/>
                <a:sym typeface="Golos Text Medium"/>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TEST CASE</a:t>
            </a:r>
          </a:p>
        </p:txBody>
      </p:sp>
      <p:sp>
        <p:nvSpPr>
          <p:cNvPr id="25" name="Google Shape;193;p22">
            <a:extLst>
              <a:ext uri="{FF2B5EF4-FFF2-40B4-BE49-F238E27FC236}">
                <a16:creationId xmlns:a16="http://schemas.microsoft.com/office/drawing/2014/main" id="{237D07C4-ACE2-4F7C-8175-B1EA8D6103CB}"/>
              </a:ext>
            </a:extLst>
          </p:cNvPr>
          <p:cNvSpPr txBox="1">
            <a:spLocks/>
          </p:cNvSpPr>
          <p:nvPr/>
        </p:nvSpPr>
        <p:spPr>
          <a:xfrm>
            <a:off x="2050486" y="3863816"/>
            <a:ext cx="63783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chemeClr val="dk1"/>
                </a:solidFill>
                <a:latin typeface="Golos Text Medium"/>
                <a:ea typeface="Golos Text Medium"/>
                <a:cs typeface="Golos Text Medium"/>
                <a:sym typeface="Golos Text Medium"/>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RESULT</a:t>
            </a:r>
          </a:p>
        </p:txBody>
      </p:sp>
      <p:sp>
        <p:nvSpPr>
          <p:cNvPr id="26" name="Google Shape;193;p22">
            <a:extLst>
              <a:ext uri="{FF2B5EF4-FFF2-40B4-BE49-F238E27FC236}">
                <a16:creationId xmlns:a16="http://schemas.microsoft.com/office/drawing/2014/main" id="{BD1824F5-A45A-4D11-8E03-B34D1FEF4A0A}"/>
              </a:ext>
            </a:extLst>
          </p:cNvPr>
          <p:cNvSpPr txBox="1">
            <a:spLocks/>
          </p:cNvSpPr>
          <p:nvPr/>
        </p:nvSpPr>
        <p:spPr>
          <a:xfrm>
            <a:off x="2050486" y="4256046"/>
            <a:ext cx="63783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chemeClr val="dk1"/>
                </a:solidFill>
                <a:latin typeface="Golos Text Medium"/>
                <a:ea typeface="Golos Text Medium"/>
                <a:cs typeface="Golos Text Medium"/>
                <a:sym typeface="Golos Text Medium"/>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IN" dirty="0"/>
              <a:t>CONCLUSION</a:t>
            </a:r>
          </a:p>
        </p:txBody>
      </p:sp>
      <p:pic>
        <p:nvPicPr>
          <p:cNvPr id="2" name="WhatsApp Audio 2023-11-20 at 22.24.04_8ff6788b">
            <a:hlinkClick r:id="" action="ppaction://media"/>
            <a:extLst>
              <a:ext uri="{FF2B5EF4-FFF2-40B4-BE49-F238E27FC236}">
                <a16:creationId xmlns:a16="http://schemas.microsoft.com/office/drawing/2014/main" id="{D5084AB7-6F06-1380-ED1D-2B2D604851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5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AIM :</a:t>
            </a:r>
            <a:endParaRPr dirty="0"/>
          </a:p>
        </p:txBody>
      </p:sp>
      <p:sp>
        <p:nvSpPr>
          <p:cNvPr id="2" name="TextBox 1">
            <a:extLst>
              <a:ext uri="{FF2B5EF4-FFF2-40B4-BE49-F238E27FC236}">
                <a16:creationId xmlns:a16="http://schemas.microsoft.com/office/drawing/2014/main" id="{C0DA6518-0F1E-43A6-ADCE-8E8E28745840}"/>
              </a:ext>
            </a:extLst>
          </p:cNvPr>
          <p:cNvSpPr txBox="1"/>
          <p:nvPr/>
        </p:nvSpPr>
        <p:spPr>
          <a:xfrm>
            <a:off x="4114800" y="2115879"/>
            <a:ext cx="914400" cy="914400"/>
          </a:xfrm>
          <a:prstGeom prst="rect">
            <a:avLst/>
          </a:prstGeom>
          <a:noFill/>
        </p:spPr>
        <p:txBody>
          <a:bodyPr wrap="square" rtlCol="0">
            <a:spAutoFit/>
          </a:bodyPr>
          <a:lstStyle/>
          <a:p>
            <a:endParaRPr lang="en-IN" dirty="0"/>
          </a:p>
        </p:txBody>
      </p:sp>
      <p:sp>
        <p:nvSpPr>
          <p:cNvPr id="3" name="TextBox 2">
            <a:extLst>
              <a:ext uri="{FF2B5EF4-FFF2-40B4-BE49-F238E27FC236}">
                <a16:creationId xmlns:a16="http://schemas.microsoft.com/office/drawing/2014/main" id="{7A78ACB9-7654-49D0-8673-CD8EB6F763E0}"/>
              </a:ext>
            </a:extLst>
          </p:cNvPr>
          <p:cNvSpPr txBox="1"/>
          <p:nvPr/>
        </p:nvSpPr>
        <p:spPr>
          <a:xfrm flipH="1">
            <a:off x="2420500" y="1850064"/>
            <a:ext cx="6500216" cy="2246769"/>
          </a:xfrm>
          <a:prstGeom prst="rect">
            <a:avLst/>
          </a:prstGeom>
          <a:noFill/>
        </p:spPr>
        <p:txBody>
          <a:bodyPr wrap="square" rtlCol="0">
            <a:spAutoFit/>
          </a:bodyPr>
          <a:lstStyle/>
          <a:p>
            <a:r>
              <a:rPr lang="en-US" dirty="0"/>
              <a:t>The Aim of the Question is to evaluate the participants proficiency in utilizing resolution within the frameworks of first order logic. By presenting scenarios involving statements about mortality, family relationships, and logical arguments, the question assesses the individual’s grasp of representing information in first order logic and employing resolution to either establish the validity of statements, deduce familial connections, or solve complex puzzles. Through these exercises, the participant is expected to showcase </a:t>
            </a:r>
            <a:r>
              <a:rPr lang="en-US" dirty="0" err="1"/>
              <a:t>lodical</a:t>
            </a:r>
            <a:r>
              <a:rPr lang="en-US" dirty="0"/>
              <a:t> reasoning skills, critical thinking abilities, and problem solving acumen in the context of formalized logical systems, ultimately </a:t>
            </a:r>
            <a:r>
              <a:rPr lang="en-US" dirty="0" err="1"/>
              <a:t>demonistrating</a:t>
            </a:r>
            <a:r>
              <a:rPr lang="en-US" dirty="0"/>
              <a:t> a comprehensive understanding of how resolution operates in the realm of first order logic.</a:t>
            </a:r>
            <a:endParaRPr lang="en-IN" dirty="0"/>
          </a:p>
        </p:txBody>
      </p:sp>
      <p:pic>
        <p:nvPicPr>
          <p:cNvPr id="4" name="WhatsApp Audio 2023-11-20 at 22.24.04_849f18c8">
            <a:hlinkClick r:id="" action="ppaction://media"/>
            <a:extLst>
              <a:ext uri="{FF2B5EF4-FFF2-40B4-BE49-F238E27FC236}">
                <a16:creationId xmlns:a16="http://schemas.microsoft.com/office/drawing/2014/main" id="{2B3521B3-F381-C2A8-D3A3-8A80674AF5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4"/>
          <p:cNvSpPr txBox="1">
            <a:spLocks noGrp="1"/>
          </p:cNvSpPr>
          <p:nvPr>
            <p:ph type="title"/>
          </p:nvPr>
        </p:nvSpPr>
        <p:spPr>
          <a:xfrm>
            <a:off x="3306" y="0"/>
            <a:ext cx="5940920" cy="21306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3"/>
                </a:solidFill>
              </a:rPr>
              <a:t>PROBLEM</a:t>
            </a:r>
            <a:br>
              <a:rPr lang="en" dirty="0">
                <a:solidFill>
                  <a:schemeClr val="accent3"/>
                </a:solidFill>
              </a:rPr>
            </a:br>
            <a:r>
              <a:rPr lang="en" dirty="0">
                <a:solidFill>
                  <a:schemeClr val="accent3"/>
                </a:solidFill>
              </a:rPr>
              <a:t>STATEMENT :</a:t>
            </a:r>
            <a:endParaRPr dirty="0"/>
          </a:p>
        </p:txBody>
      </p:sp>
      <p:grpSp>
        <p:nvGrpSpPr>
          <p:cNvPr id="210" name="Google Shape;210;p24"/>
          <p:cNvGrpSpPr/>
          <p:nvPr/>
        </p:nvGrpSpPr>
        <p:grpSpPr>
          <a:xfrm flipH="1">
            <a:off x="5932613" y="914389"/>
            <a:ext cx="3706695" cy="2550084"/>
            <a:chOff x="4388650" y="2224200"/>
            <a:chExt cx="1707525" cy="1174775"/>
          </a:xfrm>
        </p:grpSpPr>
        <p:sp>
          <p:nvSpPr>
            <p:cNvPr id="211"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TextBox 70">
            <a:extLst>
              <a:ext uri="{FF2B5EF4-FFF2-40B4-BE49-F238E27FC236}">
                <a16:creationId xmlns:a16="http://schemas.microsoft.com/office/drawing/2014/main" id="{A2E3A908-33D6-479B-9F73-003A88887D33}"/>
              </a:ext>
            </a:extLst>
          </p:cNvPr>
          <p:cNvSpPr txBox="1"/>
          <p:nvPr/>
        </p:nvSpPr>
        <p:spPr>
          <a:xfrm>
            <a:off x="2013552" y="2089873"/>
            <a:ext cx="5007934" cy="2893100"/>
          </a:xfrm>
          <a:prstGeom prst="rect">
            <a:avLst/>
          </a:prstGeom>
          <a:noFill/>
        </p:spPr>
        <p:txBody>
          <a:bodyPr wrap="square">
            <a:spAutoFit/>
          </a:bodyPr>
          <a:lstStyle/>
          <a:p>
            <a:r>
              <a:rPr lang="en-IN" dirty="0"/>
              <a:t>A) Using resolution in first-order logic, prove or disprove the statement: "All humans are mortal. Socrates is a human. Therefore, Socrates is </a:t>
            </a:r>
            <a:r>
              <a:rPr lang="en-IN" dirty="0" err="1"/>
              <a:t>mortal."B</a:t>
            </a:r>
            <a:r>
              <a:rPr lang="en-IN" dirty="0"/>
              <a:t>) Given a first-order knowledge base representing a family tree, use resolution to find out if John is Susan's </a:t>
            </a:r>
            <a:r>
              <a:rPr lang="en-IN" dirty="0" err="1"/>
              <a:t>uncle.C</a:t>
            </a:r>
            <a:r>
              <a:rPr lang="en-IN" dirty="0"/>
              <a:t>) Use resolution in first-order logic to determine the validity of the argument: "If all men are mortal, and Socrates is a man, then Socrates is </a:t>
            </a:r>
            <a:r>
              <a:rPr lang="en-IN" dirty="0" err="1"/>
              <a:t>mortal."D</a:t>
            </a:r>
            <a:r>
              <a:rPr lang="en-IN" dirty="0"/>
              <a:t>) Consider a first-order logic knowledge base representing a complex puzzle or game. Use resolution to find a solution to the puzzle or determine if it is </a:t>
            </a:r>
            <a:r>
              <a:rPr lang="en-IN" dirty="0" err="1"/>
              <a:t>unsolvable.E</a:t>
            </a:r>
            <a:r>
              <a:rPr lang="en-IN" dirty="0"/>
              <a:t>) Given a knowledge base describing a set of university courses, professors, and students, use resolution to find out if there is a professor who teaches all courses.</a:t>
            </a:r>
          </a:p>
        </p:txBody>
      </p:sp>
      <p:pic>
        <p:nvPicPr>
          <p:cNvPr id="2" name="WhatsApp Audio 2023-11-20 at 22.24.04_bdadb8ec">
            <a:hlinkClick r:id="" action="ppaction://media"/>
            <a:extLst>
              <a:ext uri="{FF2B5EF4-FFF2-40B4-BE49-F238E27FC236}">
                <a16:creationId xmlns:a16="http://schemas.microsoft.com/office/drawing/2014/main" id="{EBAE5A36-2EE3-775D-F362-886ECC0C25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6" name="Google Shape;446;p26"/>
          <p:cNvSpPr txBox="1">
            <a:spLocks noGrp="1"/>
          </p:cNvSpPr>
          <p:nvPr>
            <p:ph type="title" idx="2"/>
          </p:nvPr>
        </p:nvSpPr>
        <p:spPr>
          <a:xfrm>
            <a:off x="130309" y="373300"/>
            <a:ext cx="5855821"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 :</a:t>
            </a:r>
            <a:endParaRPr dirty="0"/>
          </a:p>
        </p:txBody>
      </p:sp>
      <p:sp>
        <p:nvSpPr>
          <p:cNvPr id="9" name="TextBox 8">
            <a:extLst>
              <a:ext uri="{FF2B5EF4-FFF2-40B4-BE49-F238E27FC236}">
                <a16:creationId xmlns:a16="http://schemas.microsoft.com/office/drawing/2014/main" id="{AC14A6F2-05D5-4DB7-9A12-992E19ED5C5F}"/>
              </a:ext>
            </a:extLst>
          </p:cNvPr>
          <p:cNvSpPr txBox="1"/>
          <p:nvPr/>
        </p:nvSpPr>
        <p:spPr>
          <a:xfrm>
            <a:off x="2424223" y="1580937"/>
            <a:ext cx="5592726" cy="2677656"/>
          </a:xfrm>
          <a:prstGeom prst="rect">
            <a:avLst/>
          </a:prstGeom>
          <a:noFill/>
        </p:spPr>
        <p:txBody>
          <a:bodyPr wrap="square">
            <a:spAutoFit/>
          </a:bodyPr>
          <a:lstStyle/>
          <a:p>
            <a:r>
              <a:rPr lang="en-US" b="0" i="0" dirty="0">
                <a:solidFill>
                  <a:srgbClr val="374151"/>
                </a:solidFill>
                <a:effectLst/>
                <a:latin typeface="Söhne"/>
              </a:rPr>
              <a:t>The problem statement introduces a series of challenges centered around the application of resolution in the context of first-order logic. With a focus on logical reasoning and problem-solving, the question addresses various scenarios, including statements about human mortality, family relationships, and general logical arguments. Each part of the question presents a specific task, such as proving the mortality of Socrates, determining familial connections, validating logical arguments, or solving complex puzzles—all through the lens of first-order logic and the resolution inference method. The collective aim is to assess the participant's ability to navigate and manipulate formalized logical systems, showcasing their proficiency in utilizing resolution for reasoned conclusions within diverse logical scenarios.</a:t>
            </a:r>
            <a:endParaRPr lang="en-IN" dirty="0"/>
          </a:p>
        </p:txBody>
      </p:sp>
      <p:pic>
        <p:nvPicPr>
          <p:cNvPr id="2" name="WhatsApp Audio 2023-11-20 at 21.01.50 (online-audio-converter.com)">
            <a:hlinkClick r:id="" action="ppaction://media"/>
            <a:extLst>
              <a:ext uri="{FF2B5EF4-FFF2-40B4-BE49-F238E27FC236}">
                <a16:creationId xmlns:a16="http://schemas.microsoft.com/office/drawing/2014/main" id="{BDAC542E-2DE7-9B99-F94B-B8BC84E078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7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0" y="-9598"/>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ALGORITHM :</a:t>
            </a:r>
            <a:endParaRPr dirty="0"/>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
        <p:nvSpPr>
          <p:cNvPr id="12" name="TextBox 11">
            <a:extLst>
              <a:ext uri="{FF2B5EF4-FFF2-40B4-BE49-F238E27FC236}">
                <a16:creationId xmlns:a16="http://schemas.microsoft.com/office/drawing/2014/main" id="{26A5B7B1-C0E2-4A80-8C64-56DC9C77C633}"/>
              </a:ext>
            </a:extLst>
          </p:cNvPr>
          <p:cNvSpPr txBox="1"/>
          <p:nvPr/>
        </p:nvSpPr>
        <p:spPr>
          <a:xfrm>
            <a:off x="80904" y="585487"/>
            <a:ext cx="5263616" cy="4832092"/>
          </a:xfrm>
          <a:prstGeom prst="rect">
            <a:avLst/>
          </a:prstGeom>
          <a:noFill/>
        </p:spPr>
        <p:txBody>
          <a:bodyPr wrap="square" rtlCol="0">
            <a:spAutoFit/>
          </a:bodyPr>
          <a:lstStyle/>
          <a:p>
            <a:pPr marL="342900" indent="-342900">
              <a:buAutoNum type="arabicPeriod"/>
            </a:pPr>
            <a:r>
              <a:rPr lang="en-US" dirty="0"/>
              <a:t>Start</a:t>
            </a:r>
          </a:p>
          <a:p>
            <a:pPr marL="342900" indent="-342900">
              <a:buAutoNum type="arabicPeriod"/>
            </a:pPr>
            <a:r>
              <a:rPr lang="en-US" dirty="0"/>
              <a:t>Express the given information and statements in first order logic</a:t>
            </a:r>
          </a:p>
          <a:p>
            <a:pPr marL="342900" indent="-342900">
              <a:buAutoNum type="arabicPeriod"/>
            </a:pPr>
            <a:r>
              <a:rPr lang="en-US" dirty="0"/>
              <a:t>Define the </a:t>
            </a:r>
            <a:r>
              <a:rPr lang="en-US" dirty="0" err="1"/>
              <a:t>intial</a:t>
            </a:r>
            <a:r>
              <a:rPr lang="en-US" dirty="0"/>
              <a:t> set of clauses based on the knowledge base</a:t>
            </a:r>
          </a:p>
          <a:p>
            <a:pPr marL="342900" indent="-342900">
              <a:buAutoNum type="arabicPeriod"/>
            </a:pPr>
            <a:r>
              <a:rPr lang="en-US" dirty="0"/>
              <a:t>Clearly state the goal or the statement you aim to prove or disprove in first order logic</a:t>
            </a:r>
          </a:p>
          <a:p>
            <a:pPr marL="342900" indent="-342900">
              <a:buAutoNum type="arabicPeriod"/>
            </a:pPr>
            <a:r>
              <a:rPr lang="en-US" dirty="0"/>
              <a:t>Use the resolution inference rule iteratively until either a contradiction is derived or no further </a:t>
            </a:r>
            <a:r>
              <a:rPr lang="en-US" dirty="0" err="1"/>
              <a:t>resloutions</a:t>
            </a:r>
            <a:r>
              <a:rPr lang="en-US" dirty="0"/>
              <a:t> can be made</a:t>
            </a:r>
          </a:p>
          <a:p>
            <a:pPr marL="342900" indent="-342900">
              <a:buAutoNum type="arabicPeriod"/>
            </a:pPr>
            <a:r>
              <a:rPr lang="en-US" dirty="0"/>
              <a:t>Add the negation of the goal statement to the set of clauses</a:t>
            </a:r>
          </a:p>
          <a:p>
            <a:pPr marL="342900" indent="-342900">
              <a:buAutoNum type="arabicPeriod"/>
            </a:pPr>
            <a:r>
              <a:rPr lang="en-US" dirty="0"/>
              <a:t>If a contradiction is derived during the resolution process, the original statements are consistent, and the goal is proved</a:t>
            </a:r>
          </a:p>
          <a:p>
            <a:pPr marL="342900" indent="-342900">
              <a:buAutoNum type="arabicPeriod"/>
            </a:pPr>
            <a:r>
              <a:rPr lang="en-US" dirty="0"/>
              <a:t>If no further resolutions can be made, and the goals negation remains, then the goal is disproved</a:t>
            </a:r>
          </a:p>
          <a:p>
            <a:pPr marL="342900" indent="-342900">
              <a:buAutoNum type="arabicPeriod"/>
            </a:pPr>
            <a:r>
              <a:rPr lang="en-US" dirty="0"/>
              <a:t>If the goal is proved, interpret the result accordingly</a:t>
            </a:r>
          </a:p>
          <a:p>
            <a:pPr marL="342900" indent="-342900">
              <a:buAutoNum type="arabicPeriod"/>
            </a:pPr>
            <a:r>
              <a:rPr lang="en-US" dirty="0"/>
              <a:t>If the goal disproved, interpret the result accordingly</a:t>
            </a:r>
          </a:p>
          <a:p>
            <a:pPr marL="342900" indent="-342900">
              <a:buAutoNum type="arabicPeriod"/>
            </a:pPr>
            <a:r>
              <a:rPr lang="en-US" dirty="0"/>
              <a:t>If there are multiple parts to the problem statement, repeat steps for each scenario</a:t>
            </a:r>
          </a:p>
          <a:p>
            <a:pPr marL="342900" indent="-342900">
              <a:buAutoNum type="arabicPeriod"/>
            </a:pPr>
            <a:r>
              <a:rPr lang="en-US" dirty="0"/>
              <a:t>Stop</a:t>
            </a:r>
          </a:p>
          <a:p>
            <a:pPr marL="342900" indent="-342900">
              <a:buAutoNum type="arabicPeriod"/>
            </a:pPr>
            <a:endParaRPr lang="en-IN" dirty="0"/>
          </a:p>
        </p:txBody>
      </p:sp>
      <p:pic>
        <p:nvPicPr>
          <p:cNvPr id="2" name="WhatsApp Audio 2023-11-20 at 21.01.50 (1) (online-audio-converter.com)">
            <a:hlinkClick r:id="" action="ppaction://media"/>
            <a:extLst>
              <a:ext uri="{FF2B5EF4-FFF2-40B4-BE49-F238E27FC236}">
                <a16:creationId xmlns:a16="http://schemas.microsoft.com/office/drawing/2014/main" id="{A08CE3E3-0360-502E-5081-7D6863D06A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1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title"/>
          </p:nvPr>
        </p:nvSpPr>
        <p:spPr>
          <a:xfrm>
            <a:off x="0" y="-1122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SOURCE CODE :</a:t>
            </a:r>
            <a:endParaRPr dirty="0"/>
          </a:p>
        </p:txBody>
      </p:sp>
      <p:sp>
        <p:nvSpPr>
          <p:cNvPr id="11" name="TextBox 10">
            <a:extLst>
              <a:ext uri="{FF2B5EF4-FFF2-40B4-BE49-F238E27FC236}">
                <a16:creationId xmlns:a16="http://schemas.microsoft.com/office/drawing/2014/main" id="{8BA38682-39CC-4BCD-B783-5E3D8F0AB02E}"/>
              </a:ext>
            </a:extLst>
          </p:cNvPr>
          <p:cNvSpPr txBox="1"/>
          <p:nvPr/>
        </p:nvSpPr>
        <p:spPr>
          <a:xfrm>
            <a:off x="0" y="696175"/>
            <a:ext cx="5239193" cy="4401205"/>
          </a:xfrm>
          <a:prstGeom prst="rect">
            <a:avLst/>
          </a:prstGeom>
          <a:noFill/>
        </p:spPr>
        <p:txBody>
          <a:bodyPr wrap="square">
            <a:spAutoFit/>
          </a:bodyPr>
          <a:lstStyle/>
          <a:p>
            <a:r>
              <a:rPr lang="en-IN" dirty="0"/>
              <a:t>&lt;!DOCTYPE html&gt;</a:t>
            </a:r>
          </a:p>
          <a:p>
            <a:r>
              <a:rPr lang="en-IN" dirty="0"/>
              <a:t>&lt;html lang = “</a:t>
            </a:r>
            <a:r>
              <a:rPr lang="en-IN" dirty="0" err="1"/>
              <a:t>en</a:t>
            </a:r>
            <a:r>
              <a:rPr lang="en-IN" dirty="0"/>
              <a:t>”&gt;</a:t>
            </a:r>
          </a:p>
          <a:p>
            <a:r>
              <a:rPr lang="en-IN" dirty="0"/>
              <a:t>&lt;head&gt;</a:t>
            </a:r>
          </a:p>
          <a:p>
            <a:r>
              <a:rPr lang="en-IN" dirty="0"/>
              <a:t>&lt;meta charset = “UTF-8”&gt;</a:t>
            </a:r>
          </a:p>
          <a:p>
            <a:r>
              <a:rPr lang="en-IN" dirty="0"/>
              <a:t>&lt;meta name = “viewpoint” content = “width=device-</a:t>
            </a:r>
            <a:r>
              <a:rPr lang="en-IN" dirty="0" err="1"/>
              <a:t>width,initial</a:t>
            </a:r>
            <a:r>
              <a:rPr lang="en-IN" dirty="0"/>
              <a:t>-scale=1.0”&gt;</a:t>
            </a:r>
          </a:p>
          <a:p>
            <a:r>
              <a:rPr lang="en-IN" dirty="0"/>
              <a:t>&lt;title&gt;First Order Logic Proof&lt;/title&gt;</a:t>
            </a:r>
          </a:p>
          <a:p>
            <a:r>
              <a:rPr lang="en-IN" dirty="0"/>
              <a:t>&lt;link </a:t>
            </a:r>
            <a:r>
              <a:rPr lang="en-IN" dirty="0" err="1"/>
              <a:t>href</a:t>
            </a:r>
            <a:r>
              <a:rPr lang="en-IN" dirty="0"/>
              <a:t> = “style.css” </a:t>
            </a:r>
            <a:r>
              <a:rPr lang="en-IN" dirty="0" err="1"/>
              <a:t>rel</a:t>
            </a:r>
            <a:r>
              <a:rPr lang="en-IN" dirty="0"/>
              <a:t> = “stylesheet”&gt;</a:t>
            </a:r>
          </a:p>
          <a:p>
            <a:r>
              <a:rPr lang="en-IN" dirty="0"/>
              <a:t>&lt;/head&gt;</a:t>
            </a:r>
          </a:p>
          <a:p>
            <a:r>
              <a:rPr lang="en-IN" dirty="0"/>
              <a:t>&lt;body&gt;</a:t>
            </a:r>
          </a:p>
          <a:p>
            <a:r>
              <a:rPr lang="en-IN" dirty="0"/>
              <a:t>&lt;div class = “main1”&gt;</a:t>
            </a:r>
          </a:p>
          <a:p>
            <a:r>
              <a:rPr lang="en-US" dirty="0"/>
              <a:t>&lt;h2&gt;Here are 3 statements: (1, 2 act as input) and we want to prove or disprove the statement 3 using First Order Logic&lt;/h2&gt;</a:t>
            </a:r>
            <a:endParaRPr lang="en-IN" dirty="0"/>
          </a:p>
          <a:p>
            <a:r>
              <a:rPr lang="en-US" dirty="0"/>
              <a:t>&lt;h2&gt;1. All Humans are &lt;select id="statement1"&gt;  </a:t>
            </a:r>
          </a:p>
          <a:p>
            <a:r>
              <a:rPr lang="en-US" dirty="0"/>
              <a:t>&lt;option value="Mortal"&gt;mortal&lt;/option&gt;  </a:t>
            </a:r>
          </a:p>
          <a:p>
            <a:r>
              <a:rPr lang="en-US" dirty="0"/>
              <a:t>&lt;option value="not Mortal"&gt;not mortal&lt;/option&gt;</a:t>
            </a:r>
          </a:p>
          <a:p>
            <a:r>
              <a:rPr lang="en-US" dirty="0"/>
              <a:t>&lt;/select&gt;</a:t>
            </a:r>
          </a:p>
          <a:p>
            <a:r>
              <a:rPr lang="en-US" dirty="0"/>
              <a:t>&lt;/h2&gt;</a:t>
            </a:r>
          </a:p>
          <a:p>
            <a:r>
              <a:rPr lang="en-US" dirty="0"/>
              <a:t>&lt;h2&gt;2. Socrates is &lt;select id="statement2"&gt;</a:t>
            </a:r>
          </a:p>
          <a:p>
            <a:r>
              <a:rPr lang="en-US" dirty="0"/>
              <a:t>&lt;option value="Human"&gt;Human&lt;/option&gt;</a:t>
            </a:r>
          </a:p>
        </p:txBody>
      </p:sp>
      <p:sp>
        <p:nvSpPr>
          <p:cNvPr id="6" name="TextBox 5">
            <a:extLst>
              <a:ext uri="{FF2B5EF4-FFF2-40B4-BE49-F238E27FC236}">
                <a16:creationId xmlns:a16="http://schemas.microsoft.com/office/drawing/2014/main" id="{1C86FBB9-29C8-4092-8F29-71608AF68556}"/>
              </a:ext>
            </a:extLst>
          </p:cNvPr>
          <p:cNvSpPr txBox="1"/>
          <p:nvPr/>
        </p:nvSpPr>
        <p:spPr>
          <a:xfrm>
            <a:off x="5406656" y="696175"/>
            <a:ext cx="3046228" cy="4185761"/>
          </a:xfrm>
          <a:prstGeom prst="rect">
            <a:avLst/>
          </a:prstGeom>
          <a:noFill/>
        </p:spPr>
        <p:txBody>
          <a:bodyPr wrap="square" rtlCol="0">
            <a:spAutoFit/>
          </a:bodyPr>
          <a:lstStyle/>
          <a:p>
            <a:r>
              <a:rPr lang="en-US" dirty="0"/>
              <a:t>&lt;option value=“not Human”&gt;not Human&lt;/option&gt;</a:t>
            </a:r>
          </a:p>
          <a:p>
            <a:r>
              <a:rPr lang="en-US" dirty="0"/>
              <a:t>&lt;option value="not Human"&gt;not Human&lt;/option&gt;</a:t>
            </a:r>
          </a:p>
          <a:p>
            <a:r>
              <a:rPr lang="en-IN" dirty="0"/>
              <a:t>&lt;/select&gt;&lt;/h2&gt;</a:t>
            </a:r>
            <a:endParaRPr lang="en-US" dirty="0"/>
          </a:p>
          <a:p>
            <a:r>
              <a:rPr lang="en-IN" dirty="0"/>
              <a:t>&lt;h1&gt;Therefore:&lt;/h1&gt;</a:t>
            </a:r>
          </a:p>
          <a:p>
            <a:r>
              <a:rPr lang="en-US" dirty="0"/>
              <a:t>&lt;h2 class="hp"&gt;Socrates is &lt;select id="</a:t>
            </a:r>
            <a:r>
              <a:rPr lang="en-US" dirty="0" err="1"/>
              <a:t>thereforeStatement</a:t>
            </a:r>
            <a:r>
              <a:rPr lang="en-US" dirty="0"/>
              <a:t>"&gt;</a:t>
            </a:r>
            <a:endParaRPr lang="en-IN" dirty="0"/>
          </a:p>
          <a:p>
            <a:r>
              <a:rPr lang="en-IN" dirty="0"/>
              <a:t>&lt;option value="Mortal"&gt;Mortal&lt;/option&gt;</a:t>
            </a:r>
          </a:p>
          <a:p>
            <a:r>
              <a:rPr lang="en-US" dirty="0"/>
              <a:t>&lt;option value="not Mortal"&gt;not Mortal&lt;/option&gt;</a:t>
            </a:r>
            <a:endParaRPr lang="en-IN" dirty="0"/>
          </a:p>
          <a:p>
            <a:r>
              <a:rPr lang="en-IN" dirty="0"/>
              <a:t>&lt;/select&gt;&lt;/h2&gt;</a:t>
            </a:r>
          </a:p>
          <a:p>
            <a:r>
              <a:rPr lang="en-US" dirty="0"/>
              <a:t>&lt;button id="</a:t>
            </a:r>
            <a:r>
              <a:rPr lang="en-US" dirty="0" err="1"/>
              <a:t>calculateButton</a:t>
            </a:r>
            <a:r>
              <a:rPr lang="en-US" dirty="0"/>
              <a:t>" onclick="</a:t>
            </a:r>
            <a:r>
              <a:rPr lang="en-US" dirty="0" err="1"/>
              <a:t>givenoutput</a:t>
            </a:r>
            <a:r>
              <a:rPr lang="en-US" dirty="0"/>
              <a:t>()"&gt;Calculate Overall Statement&lt;/button&gt;</a:t>
            </a:r>
            <a:endParaRPr lang="en-IN" dirty="0"/>
          </a:p>
          <a:p>
            <a:r>
              <a:rPr lang="en-US" dirty="0"/>
              <a:t>&lt;h2&gt;Overall Given Statement is:&lt;/h2&gt;</a:t>
            </a:r>
            <a:endParaRPr lang="en-IN" dirty="0"/>
          </a:p>
          <a:p>
            <a:r>
              <a:rPr lang="en-IN" dirty="0"/>
              <a:t>&lt;p id="output1"&gt;&lt;/p&gt;</a:t>
            </a:r>
          </a:p>
        </p:txBody>
      </p:sp>
      <p:pic>
        <p:nvPicPr>
          <p:cNvPr id="2" name="WhatsApp Audio 2023-11-20 at 21.36.47_0d9028c9">
            <a:hlinkClick r:id="" action="ppaction://media"/>
            <a:extLst>
              <a:ext uri="{FF2B5EF4-FFF2-40B4-BE49-F238E27FC236}">
                <a16:creationId xmlns:a16="http://schemas.microsoft.com/office/drawing/2014/main" id="{FDA96AC8-BD6F-8B74-0C93-CB6B501F5A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9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7" name="TextBox 6">
            <a:extLst>
              <a:ext uri="{FF2B5EF4-FFF2-40B4-BE49-F238E27FC236}">
                <a16:creationId xmlns:a16="http://schemas.microsoft.com/office/drawing/2014/main" id="{2E8A12B9-2291-4C1D-B924-8EA828DC1D08}"/>
              </a:ext>
            </a:extLst>
          </p:cNvPr>
          <p:cNvSpPr txBox="1"/>
          <p:nvPr/>
        </p:nvSpPr>
        <p:spPr>
          <a:xfrm>
            <a:off x="361505" y="155704"/>
            <a:ext cx="3976577" cy="4832092"/>
          </a:xfrm>
          <a:prstGeom prst="rect">
            <a:avLst/>
          </a:prstGeom>
          <a:noFill/>
        </p:spPr>
        <p:txBody>
          <a:bodyPr wrap="square" rtlCol="0">
            <a:spAutoFit/>
          </a:bodyPr>
          <a:lstStyle/>
          <a:p>
            <a:r>
              <a:rPr lang="en-US" dirty="0"/>
              <a:t>&lt;button id="</a:t>
            </a:r>
            <a:r>
              <a:rPr lang="en-US" dirty="0" err="1"/>
              <a:t>calculateButton</a:t>
            </a:r>
            <a:r>
              <a:rPr lang="en-US" dirty="0"/>
              <a:t>" onclick="answer()"&gt;Check Answer&lt;/button&gt;</a:t>
            </a:r>
          </a:p>
          <a:p>
            <a:r>
              <a:rPr lang="en-IN" dirty="0"/>
              <a:t>&lt;h2&gt;Answer:&lt;/h2&gt;</a:t>
            </a:r>
            <a:endParaRPr lang="en-US" dirty="0"/>
          </a:p>
          <a:p>
            <a:r>
              <a:rPr lang="en-IN" dirty="0"/>
              <a:t>&lt;p id="output2"&gt;&lt;/p&gt;</a:t>
            </a:r>
          </a:p>
          <a:p>
            <a:r>
              <a:rPr lang="en-US" dirty="0"/>
              <a:t>&lt;!-- &lt;button id="final" onclick="answer()"&gt;Check Answer&lt;/button&gt; --&gt;</a:t>
            </a:r>
            <a:endParaRPr lang="en-IN" dirty="0"/>
          </a:p>
          <a:p>
            <a:r>
              <a:rPr lang="en-IN" dirty="0"/>
              <a:t>&lt;/div&gt;</a:t>
            </a:r>
          </a:p>
          <a:p>
            <a:r>
              <a:rPr lang="en-IN" dirty="0"/>
              <a:t>&lt;script&gt;</a:t>
            </a:r>
          </a:p>
          <a:p>
            <a:r>
              <a:rPr lang="en-IN" dirty="0"/>
              <a:t>function </a:t>
            </a:r>
            <a:r>
              <a:rPr lang="en-IN" dirty="0" err="1"/>
              <a:t>givenoutput</a:t>
            </a:r>
            <a:r>
              <a:rPr lang="en-IN" dirty="0"/>
              <a:t>() {</a:t>
            </a:r>
          </a:p>
          <a:p>
            <a:r>
              <a:rPr lang="en-IN" dirty="0"/>
              <a:t> var statement1 = </a:t>
            </a:r>
            <a:r>
              <a:rPr lang="en-IN" dirty="0" err="1"/>
              <a:t>document.getElementById</a:t>
            </a:r>
            <a:r>
              <a:rPr lang="en-IN" dirty="0"/>
              <a:t>("statement1").value;</a:t>
            </a:r>
          </a:p>
          <a:p>
            <a:r>
              <a:rPr lang="en-IN" dirty="0"/>
              <a:t>var statement2 = </a:t>
            </a:r>
            <a:r>
              <a:rPr lang="en-IN" dirty="0" err="1"/>
              <a:t>document.getElementById</a:t>
            </a:r>
            <a:r>
              <a:rPr lang="en-IN" dirty="0"/>
              <a:t>("statement2").value;</a:t>
            </a:r>
          </a:p>
          <a:p>
            <a:r>
              <a:rPr lang="en-US" dirty="0"/>
              <a:t>var </a:t>
            </a:r>
            <a:r>
              <a:rPr lang="en-US" dirty="0" err="1"/>
              <a:t>thereforeStatement</a:t>
            </a:r>
            <a:r>
              <a:rPr lang="en-US" dirty="0"/>
              <a:t> = </a:t>
            </a:r>
            <a:r>
              <a:rPr lang="en-US" dirty="0" err="1"/>
              <a:t>document.getElementById</a:t>
            </a:r>
            <a:r>
              <a:rPr lang="en-US" dirty="0"/>
              <a:t>("</a:t>
            </a:r>
            <a:r>
              <a:rPr lang="en-US" dirty="0" err="1"/>
              <a:t>thereforeStatement</a:t>
            </a:r>
            <a:r>
              <a:rPr lang="en-US" dirty="0"/>
              <a:t>").value;</a:t>
            </a:r>
            <a:endParaRPr lang="en-IN" dirty="0"/>
          </a:p>
          <a:p>
            <a:r>
              <a:rPr lang="en-US" dirty="0"/>
              <a:t> var </a:t>
            </a:r>
            <a:r>
              <a:rPr lang="en-US" dirty="0" err="1"/>
              <a:t>overallStatement</a:t>
            </a:r>
            <a:r>
              <a:rPr lang="en-US" dirty="0"/>
              <a:t> = "All Humans are " + statement1 + ", Socrates is " + statement2 + ". Therefore, Socrates is " + </a:t>
            </a:r>
            <a:r>
              <a:rPr lang="en-US" dirty="0" err="1"/>
              <a:t>thereforeStatement</a:t>
            </a:r>
            <a:r>
              <a:rPr lang="en-US" dirty="0"/>
              <a:t>;</a:t>
            </a:r>
            <a:endParaRPr lang="en-IN" dirty="0"/>
          </a:p>
          <a:p>
            <a:r>
              <a:rPr lang="en-IN" dirty="0" err="1"/>
              <a:t>document.getElementById</a:t>
            </a:r>
            <a:r>
              <a:rPr lang="en-IN" dirty="0"/>
              <a:t>("output1").</a:t>
            </a:r>
            <a:r>
              <a:rPr lang="en-IN" dirty="0" err="1"/>
              <a:t>innerText</a:t>
            </a:r>
            <a:r>
              <a:rPr lang="en-IN" dirty="0"/>
              <a:t> = </a:t>
            </a:r>
            <a:r>
              <a:rPr lang="en-IN" dirty="0" err="1"/>
              <a:t>overallStatement</a:t>
            </a:r>
            <a:r>
              <a:rPr lang="en-IN" dirty="0"/>
              <a:t>;   </a:t>
            </a:r>
          </a:p>
          <a:p>
            <a:r>
              <a:rPr lang="en-IN" dirty="0"/>
              <a:t> }</a:t>
            </a:r>
          </a:p>
        </p:txBody>
      </p:sp>
      <p:sp>
        <p:nvSpPr>
          <p:cNvPr id="9" name="TextBox 8">
            <a:extLst>
              <a:ext uri="{FF2B5EF4-FFF2-40B4-BE49-F238E27FC236}">
                <a16:creationId xmlns:a16="http://schemas.microsoft.com/office/drawing/2014/main" id="{2DD0DD44-FB85-493D-AEBD-1BBAC55CE982}"/>
              </a:ext>
            </a:extLst>
          </p:cNvPr>
          <p:cNvSpPr txBox="1"/>
          <p:nvPr/>
        </p:nvSpPr>
        <p:spPr>
          <a:xfrm>
            <a:off x="5029200" y="371147"/>
            <a:ext cx="3572540" cy="4401205"/>
          </a:xfrm>
          <a:prstGeom prst="rect">
            <a:avLst/>
          </a:prstGeom>
          <a:noFill/>
        </p:spPr>
        <p:txBody>
          <a:bodyPr wrap="square" rtlCol="0">
            <a:spAutoFit/>
          </a:bodyPr>
          <a:lstStyle/>
          <a:p>
            <a:r>
              <a:rPr lang="en-IN" dirty="0"/>
              <a:t>function answer() {</a:t>
            </a:r>
          </a:p>
          <a:p>
            <a:r>
              <a:rPr lang="en-IN" dirty="0"/>
              <a:t>var statement1 = </a:t>
            </a:r>
            <a:r>
              <a:rPr lang="en-IN" dirty="0" err="1"/>
              <a:t>document.getElementById</a:t>
            </a:r>
            <a:r>
              <a:rPr lang="en-IN" dirty="0"/>
              <a:t>("statement1").value;</a:t>
            </a:r>
          </a:p>
          <a:p>
            <a:r>
              <a:rPr lang="en-IN" dirty="0"/>
              <a:t>var statement2 = </a:t>
            </a:r>
            <a:r>
              <a:rPr lang="en-IN" dirty="0" err="1"/>
              <a:t>document.getElementById</a:t>
            </a:r>
            <a:r>
              <a:rPr lang="en-IN" dirty="0"/>
              <a:t>("statement2").value;</a:t>
            </a:r>
          </a:p>
          <a:p>
            <a:r>
              <a:rPr lang="en-US" dirty="0"/>
              <a:t> var </a:t>
            </a:r>
            <a:r>
              <a:rPr lang="en-US" dirty="0" err="1"/>
              <a:t>thereforeStatement</a:t>
            </a:r>
            <a:r>
              <a:rPr lang="en-US" dirty="0"/>
              <a:t> = </a:t>
            </a:r>
            <a:r>
              <a:rPr lang="en-US" dirty="0" err="1"/>
              <a:t>document.getElementById</a:t>
            </a:r>
            <a:r>
              <a:rPr lang="en-US" dirty="0"/>
              <a:t>("</a:t>
            </a:r>
            <a:r>
              <a:rPr lang="en-US" dirty="0" err="1"/>
              <a:t>thereforeStatement</a:t>
            </a:r>
            <a:r>
              <a:rPr lang="en-US" dirty="0"/>
              <a:t>").value;</a:t>
            </a:r>
            <a:endParaRPr lang="en-IN" dirty="0"/>
          </a:p>
          <a:p>
            <a:r>
              <a:rPr lang="en-US" dirty="0"/>
              <a:t> if ((statement1 === 'Mortal' &amp;&amp; statement2 === 'Human') || (statement1 === 'not Mortal' &amp;&amp; statement2 === 'not Human'))       {</a:t>
            </a:r>
            <a:endParaRPr lang="en-IN" dirty="0"/>
          </a:p>
          <a:p>
            <a:r>
              <a:rPr lang="en-IN" dirty="0"/>
              <a:t>if (</a:t>
            </a:r>
            <a:r>
              <a:rPr lang="en-IN" dirty="0" err="1"/>
              <a:t>thereforeStatement</a:t>
            </a:r>
            <a:r>
              <a:rPr lang="en-IN" dirty="0"/>
              <a:t> === 'Mortal') {          </a:t>
            </a:r>
            <a:r>
              <a:rPr lang="en-IN" dirty="0" err="1"/>
              <a:t>document.getElementById</a:t>
            </a:r>
            <a:r>
              <a:rPr lang="en-IN" dirty="0"/>
              <a:t>("output2").</a:t>
            </a:r>
            <a:r>
              <a:rPr lang="en-IN" dirty="0" err="1"/>
              <a:t>innerText</a:t>
            </a:r>
            <a:r>
              <a:rPr lang="en-IN" dirty="0"/>
              <a:t> = "Proven";          </a:t>
            </a:r>
            <a:r>
              <a:rPr lang="en-IN" dirty="0" err="1"/>
              <a:t>button.style.display</a:t>
            </a:r>
            <a:r>
              <a:rPr lang="en-IN" dirty="0"/>
              <a:t> = "none";       </a:t>
            </a:r>
          </a:p>
          <a:p>
            <a:r>
              <a:rPr lang="en-IN" dirty="0"/>
              <a:t> } </a:t>
            </a:r>
          </a:p>
          <a:p>
            <a:endParaRPr lang="en-IN" dirty="0"/>
          </a:p>
        </p:txBody>
      </p:sp>
      <p:pic>
        <p:nvPicPr>
          <p:cNvPr id="2" name="WhatsApp Audio 2023-11-20 at 21.36.46_d8795847">
            <a:hlinkClick r:id="" action="ppaction://media"/>
            <a:extLst>
              <a:ext uri="{FF2B5EF4-FFF2-40B4-BE49-F238E27FC236}">
                <a16:creationId xmlns:a16="http://schemas.microsoft.com/office/drawing/2014/main" id="{1953EB53-9F29-1E75-3D0C-2C97CF9A6D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5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10" name="TextBox 9">
            <a:extLst>
              <a:ext uri="{FF2B5EF4-FFF2-40B4-BE49-F238E27FC236}">
                <a16:creationId xmlns:a16="http://schemas.microsoft.com/office/drawing/2014/main" id="{4D22C933-14B3-4148-9D01-5F6FEF244951}"/>
              </a:ext>
            </a:extLst>
          </p:cNvPr>
          <p:cNvSpPr txBox="1"/>
          <p:nvPr/>
        </p:nvSpPr>
        <p:spPr>
          <a:xfrm flipH="1">
            <a:off x="0" y="155704"/>
            <a:ext cx="3037724" cy="4832092"/>
          </a:xfrm>
          <a:prstGeom prst="rect">
            <a:avLst/>
          </a:prstGeom>
          <a:noFill/>
        </p:spPr>
        <p:txBody>
          <a:bodyPr wrap="square" rtlCol="0">
            <a:spAutoFit/>
          </a:bodyPr>
          <a:lstStyle/>
          <a:p>
            <a:r>
              <a:rPr lang="en-IN" dirty="0"/>
              <a:t>else </a:t>
            </a:r>
          </a:p>
          <a:p>
            <a:r>
              <a:rPr lang="en-IN" dirty="0"/>
              <a:t> {          </a:t>
            </a:r>
            <a:r>
              <a:rPr lang="en-IN" dirty="0" err="1"/>
              <a:t>document.getElementById</a:t>
            </a:r>
            <a:r>
              <a:rPr lang="en-IN" dirty="0"/>
              <a:t>("output2").</a:t>
            </a:r>
            <a:r>
              <a:rPr lang="en-IN" dirty="0" err="1"/>
              <a:t>innerText</a:t>
            </a:r>
            <a:r>
              <a:rPr lang="en-IN" dirty="0"/>
              <a:t> = "Disproven";</a:t>
            </a:r>
          </a:p>
          <a:p>
            <a:r>
              <a:rPr lang="en-IN" dirty="0"/>
              <a:t> </a:t>
            </a:r>
            <a:r>
              <a:rPr lang="en-IN" dirty="0" err="1"/>
              <a:t>const</a:t>
            </a:r>
            <a:r>
              <a:rPr lang="en-IN" dirty="0"/>
              <a:t> button = </a:t>
            </a:r>
            <a:r>
              <a:rPr lang="en-IN" dirty="0" err="1"/>
              <a:t>document.createElement</a:t>
            </a:r>
            <a:r>
              <a:rPr lang="en-IN" dirty="0"/>
              <a:t>('button’);</a:t>
            </a:r>
          </a:p>
          <a:p>
            <a:r>
              <a:rPr lang="en-IN" dirty="0"/>
              <a:t> </a:t>
            </a:r>
            <a:r>
              <a:rPr lang="en-IN" dirty="0" err="1"/>
              <a:t>button.textContent</a:t>
            </a:r>
            <a:r>
              <a:rPr lang="en-IN" dirty="0"/>
              <a:t> = 'Get Answer’;</a:t>
            </a:r>
          </a:p>
          <a:p>
            <a:r>
              <a:rPr lang="en-IN" dirty="0"/>
              <a:t> </a:t>
            </a:r>
            <a:r>
              <a:rPr lang="en-IN" dirty="0" err="1"/>
              <a:t>button.addEventListener</a:t>
            </a:r>
            <a:r>
              <a:rPr lang="en-IN" dirty="0"/>
              <a:t>('click', () =&gt;</a:t>
            </a:r>
          </a:p>
          <a:p>
            <a:r>
              <a:rPr lang="en-IN" dirty="0"/>
              <a:t> {</a:t>
            </a:r>
          </a:p>
          <a:p>
            <a:r>
              <a:rPr lang="fr-FR" dirty="0" err="1"/>
              <a:t>const</a:t>
            </a:r>
            <a:r>
              <a:rPr lang="fr-FR" dirty="0"/>
              <a:t> </a:t>
            </a:r>
            <a:r>
              <a:rPr lang="fr-FR" dirty="0" err="1"/>
              <a:t>paragraph</a:t>
            </a:r>
            <a:r>
              <a:rPr lang="fr-FR" dirty="0"/>
              <a:t> = </a:t>
            </a:r>
            <a:r>
              <a:rPr lang="fr-FR" dirty="0" err="1"/>
              <a:t>document.createElement</a:t>
            </a:r>
            <a:r>
              <a:rPr lang="fr-FR" dirty="0"/>
              <a:t>('p’);</a:t>
            </a:r>
            <a:endParaRPr lang="en-IN" dirty="0"/>
          </a:p>
          <a:p>
            <a:r>
              <a:rPr lang="en-US" dirty="0"/>
              <a:t> </a:t>
            </a:r>
            <a:r>
              <a:rPr lang="en-US" dirty="0" err="1"/>
              <a:t>paragraph.textContent</a:t>
            </a:r>
            <a:r>
              <a:rPr lang="en-US" dirty="0"/>
              <a:t> = "All Humans are " + statement1 + ", Socrates is " + statement2 + ". Therefore, Socrates is mortal";</a:t>
            </a:r>
            <a:endParaRPr lang="en-IN" dirty="0"/>
          </a:p>
          <a:p>
            <a:r>
              <a:rPr lang="en-IN" dirty="0"/>
              <a:t>// </a:t>
            </a:r>
            <a:r>
              <a:rPr lang="en-IN" dirty="0" err="1"/>
              <a:t>document.body.appendChild</a:t>
            </a:r>
            <a:r>
              <a:rPr lang="en-IN" dirty="0"/>
              <a:t>(paragraph);</a:t>
            </a:r>
          </a:p>
          <a:p>
            <a:r>
              <a:rPr lang="en-IN" dirty="0"/>
              <a:t>alert(</a:t>
            </a:r>
            <a:r>
              <a:rPr lang="en-IN" dirty="0" err="1"/>
              <a:t>paragraph.textContent</a:t>
            </a:r>
            <a:r>
              <a:rPr lang="en-IN" dirty="0"/>
              <a:t>);</a:t>
            </a:r>
          </a:p>
          <a:p>
            <a:r>
              <a:rPr lang="en-IN" dirty="0"/>
              <a:t> </a:t>
            </a:r>
            <a:r>
              <a:rPr lang="en-IN" dirty="0" err="1"/>
              <a:t>location.reload</a:t>
            </a:r>
            <a:r>
              <a:rPr lang="en-IN" dirty="0"/>
              <a:t>();         </a:t>
            </a:r>
          </a:p>
          <a:p>
            <a:r>
              <a:rPr lang="en-IN" dirty="0"/>
              <a:t> });</a:t>
            </a:r>
          </a:p>
        </p:txBody>
      </p:sp>
      <p:sp>
        <p:nvSpPr>
          <p:cNvPr id="12" name="TextBox 11">
            <a:extLst>
              <a:ext uri="{FF2B5EF4-FFF2-40B4-BE49-F238E27FC236}">
                <a16:creationId xmlns:a16="http://schemas.microsoft.com/office/drawing/2014/main" id="{8D9CA277-60A2-4BA8-A989-E68EE3279CB6}"/>
              </a:ext>
            </a:extLst>
          </p:cNvPr>
          <p:cNvSpPr txBox="1"/>
          <p:nvPr/>
        </p:nvSpPr>
        <p:spPr>
          <a:xfrm>
            <a:off x="3037724" y="155704"/>
            <a:ext cx="2934586" cy="4832092"/>
          </a:xfrm>
          <a:prstGeom prst="rect">
            <a:avLst/>
          </a:prstGeom>
          <a:noFill/>
        </p:spPr>
        <p:txBody>
          <a:bodyPr wrap="square" rtlCol="0">
            <a:spAutoFit/>
          </a:bodyPr>
          <a:lstStyle/>
          <a:p>
            <a:r>
              <a:rPr lang="en-IN" dirty="0" err="1"/>
              <a:t>document.body.appendChild</a:t>
            </a:r>
            <a:r>
              <a:rPr lang="en-IN" dirty="0"/>
              <a:t>(button);</a:t>
            </a:r>
          </a:p>
          <a:p>
            <a:r>
              <a:rPr lang="en-IN" dirty="0"/>
              <a:t>}</a:t>
            </a:r>
          </a:p>
          <a:p>
            <a:r>
              <a:rPr lang="en-US" dirty="0"/>
              <a:t> } else if ((statement1 === 'not Mortal' &amp;&amp; statement2 === 'Human') || (statement1 === 'Mortal' &amp;&amp; statement2 === 'not Human’)) </a:t>
            </a:r>
            <a:endParaRPr lang="en-IN" dirty="0"/>
          </a:p>
          <a:p>
            <a:r>
              <a:rPr lang="en-IN" dirty="0"/>
              <a:t>{</a:t>
            </a:r>
          </a:p>
          <a:p>
            <a:r>
              <a:rPr lang="en-IN" dirty="0"/>
              <a:t> if (</a:t>
            </a:r>
            <a:r>
              <a:rPr lang="en-IN" dirty="0" err="1"/>
              <a:t>thereforeStatement</a:t>
            </a:r>
            <a:r>
              <a:rPr lang="en-IN" dirty="0"/>
              <a:t> === 'not Mortal’) </a:t>
            </a:r>
          </a:p>
          <a:p>
            <a:r>
              <a:rPr lang="en-IN" dirty="0"/>
              <a:t>{</a:t>
            </a:r>
          </a:p>
          <a:p>
            <a:r>
              <a:rPr lang="en-IN" dirty="0" err="1"/>
              <a:t>document.getElementById</a:t>
            </a:r>
            <a:r>
              <a:rPr lang="en-IN" dirty="0"/>
              <a:t>("output2").</a:t>
            </a:r>
            <a:r>
              <a:rPr lang="en-IN" dirty="0" err="1"/>
              <a:t>innerText</a:t>
            </a:r>
            <a:r>
              <a:rPr lang="en-IN" dirty="0"/>
              <a:t> = "Proven";</a:t>
            </a:r>
          </a:p>
          <a:p>
            <a:r>
              <a:rPr lang="en-IN" dirty="0" err="1"/>
              <a:t>button.style.display</a:t>
            </a:r>
            <a:r>
              <a:rPr lang="en-IN" dirty="0"/>
              <a:t> = "none";</a:t>
            </a:r>
          </a:p>
          <a:p>
            <a:r>
              <a:rPr lang="en-IN" dirty="0"/>
              <a:t>}</a:t>
            </a:r>
          </a:p>
          <a:p>
            <a:r>
              <a:rPr lang="en-IN" dirty="0"/>
              <a:t>Else</a:t>
            </a:r>
          </a:p>
          <a:p>
            <a:r>
              <a:rPr lang="en-IN" dirty="0"/>
              <a:t>{</a:t>
            </a:r>
          </a:p>
          <a:p>
            <a:r>
              <a:rPr lang="en-IN" dirty="0" err="1"/>
              <a:t>document.getElementById</a:t>
            </a:r>
            <a:r>
              <a:rPr lang="en-IN" dirty="0"/>
              <a:t>("output2").</a:t>
            </a:r>
            <a:r>
              <a:rPr lang="en-IN" dirty="0" err="1"/>
              <a:t>innerText</a:t>
            </a:r>
            <a:r>
              <a:rPr lang="en-IN" dirty="0"/>
              <a:t> = "Disproven";</a:t>
            </a:r>
          </a:p>
          <a:p>
            <a:r>
              <a:rPr lang="en-IN" dirty="0" err="1"/>
              <a:t>const</a:t>
            </a:r>
            <a:r>
              <a:rPr lang="en-IN" dirty="0"/>
              <a:t> button = </a:t>
            </a:r>
            <a:r>
              <a:rPr lang="en-IN" dirty="0" err="1"/>
              <a:t>document.createElement</a:t>
            </a:r>
            <a:r>
              <a:rPr lang="en-IN" dirty="0"/>
              <a:t>('button');</a:t>
            </a:r>
          </a:p>
        </p:txBody>
      </p:sp>
      <p:sp>
        <p:nvSpPr>
          <p:cNvPr id="14" name="TextBox 13">
            <a:extLst>
              <a:ext uri="{FF2B5EF4-FFF2-40B4-BE49-F238E27FC236}">
                <a16:creationId xmlns:a16="http://schemas.microsoft.com/office/drawing/2014/main" id="{F7F1F703-B920-4CEF-B2D0-0D5D17DAB4AB}"/>
              </a:ext>
            </a:extLst>
          </p:cNvPr>
          <p:cNvSpPr txBox="1"/>
          <p:nvPr/>
        </p:nvSpPr>
        <p:spPr>
          <a:xfrm flipH="1">
            <a:off x="6362527" y="95964"/>
            <a:ext cx="2647507" cy="5047536"/>
          </a:xfrm>
          <a:prstGeom prst="rect">
            <a:avLst/>
          </a:prstGeom>
          <a:noFill/>
        </p:spPr>
        <p:txBody>
          <a:bodyPr wrap="square" rtlCol="0">
            <a:spAutoFit/>
          </a:bodyPr>
          <a:lstStyle/>
          <a:p>
            <a:r>
              <a:rPr lang="en-IN" dirty="0" err="1"/>
              <a:t>button.textContent</a:t>
            </a:r>
            <a:r>
              <a:rPr lang="en-IN" dirty="0"/>
              <a:t> = 'Get Answer’;</a:t>
            </a:r>
          </a:p>
          <a:p>
            <a:r>
              <a:rPr lang="en-IN" dirty="0" err="1"/>
              <a:t>button.addEventListener</a:t>
            </a:r>
            <a:r>
              <a:rPr lang="en-IN" dirty="0"/>
              <a:t>('click', () =&gt; {</a:t>
            </a:r>
          </a:p>
          <a:p>
            <a:r>
              <a:rPr lang="fr-FR" dirty="0" err="1"/>
              <a:t>const</a:t>
            </a:r>
            <a:r>
              <a:rPr lang="fr-FR" dirty="0"/>
              <a:t> </a:t>
            </a:r>
            <a:r>
              <a:rPr lang="fr-FR" dirty="0" err="1"/>
              <a:t>paragraph</a:t>
            </a:r>
            <a:r>
              <a:rPr lang="fr-FR" dirty="0"/>
              <a:t> = </a:t>
            </a:r>
            <a:r>
              <a:rPr lang="fr-FR" dirty="0" err="1"/>
              <a:t>document.createElement</a:t>
            </a:r>
            <a:r>
              <a:rPr lang="fr-FR" dirty="0"/>
              <a:t>('p’);</a:t>
            </a:r>
            <a:endParaRPr lang="en-IN" dirty="0"/>
          </a:p>
          <a:p>
            <a:r>
              <a:rPr lang="en-US" dirty="0"/>
              <a:t> </a:t>
            </a:r>
            <a:r>
              <a:rPr lang="en-US" dirty="0" err="1"/>
              <a:t>paragraph.textContent</a:t>
            </a:r>
            <a:r>
              <a:rPr lang="en-US" dirty="0"/>
              <a:t> = "All Humans are " + statement1 + ", Socrates is " + statement2 + ". Therefore, Socrates is not mortal";</a:t>
            </a:r>
            <a:endParaRPr lang="en-IN" dirty="0"/>
          </a:p>
          <a:p>
            <a:r>
              <a:rPr lang="en-IN" dirty="0"/>
              <a:t>// </a:t>
            </a:r>
            <a:r>
              <a:rPr lang="en-IN" dirty="0" err="1"/>
              <a:t>document.body.appendChild</a:t>
            </a:r>
            <a:r>
              <a:rPr lang="en-IN" dirty="0"/>
              <a:t>(paragraph);</a:t>
            </a:r>
          </a:p>
          <a:p>
            <a:r>
              <a:rPr lang="en-IN" dirty="0"/>
              <a:t>alert(</a:t>
            </a:r>
            <a:r>
              <a:rPr lang="en-IN" dirty="0" err="1"/>
              <a:t>paragraph.textContent</a:t>
            </a:r>
            <a:r>
              <a:rPr lang="en-IN" dirty="0"/>
              <a:t>);</a:t>
            </a:r>
          </a:p>
          <a:p>
            <a:r>
              <a:rPr lang="en-IN" dirty="0" err="1"/>
              <a:t>location.reload</a:t>
            </a:r>
            <a:r>
              <a:rPr lang="en-IN" dirty="0"/>
              <a:t>();</a:t>
            </a:r>
          </a:p>
          <a:p>
            <a:r>
              <a:rPr lang="en-IN" dirty="0"/>
              <a:t>});</a:t>
            </a:r>
          </a:p>
          <a:p>
            <a:r>
              <a:rPr lang="en-IN" dirty="0" err="1"/>
              <a:t>document.body.appendChild</a:t>
            </a:r>
            <a:r>
              <a:rPr lang="en-IN" dirty="0"/>
              <a:t>(button);</a:t>
            </a:r>
          </a:p>
          <a:p>
            <a:r>
              <a:rPr lang="en-IN" dirty="0"/>
              <a:t>}}}</a:t>
            </a:r>
          </a:p>
          <a:p>
            <a:r>
              <a:rPr lang="en-IN" dirty="0"/>
              <a:t>&lt;/script&gt;</a:t>
            </a:r>
          </a:p>
          <a:p>
            <a:r>
              <a:rPr lang="en-IN" dirty="0"/>
              <a:t>&lt;/body&gt;</a:t>
            </a:r>
          </a:p>
          <a:p>
            <a:r>
              <a:rPr lang="en-IN" dirty="0"/>
              <a:t>&lt;/html&gt;</a:t>
            </a:r>
          </a:p>
        </p:txBody>
      </p:sp>
      <p:pic>
        <p:nvPicPr>
          <p:cNvPr id="2" name="WhatsApp Audio 2023-11-20 at 21.36.47_b2d6a98f">
            <a:hlinkClick r:id="" action="ppaction://media"/>
            <a:extLst>
              <a:ext uri="{FF2B5EF4-FFF2-40B4-BE49-F238E27FC236}">
                <a16:creationId xmlns:a16="http://schemas.microsoft.com/office/drawing/2014/main" id="{982D9AC0-438A-314F-1CA5-A0EDA494EB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075" y="920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1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1692</Words>
  <Application>Microsoft Office PowerPoint</Application>
  <PresentationFormat>On-screen Show (16:9)</PresentationFormat>
  <Paragraphs>139</Paragraphs>
  <Slides>13</Slides>
  <Notes>12</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Golos Text Medium</vt:lpstr>
      <vt:lpstr>Broadway</vt:lpstr>
      <vt:lpstr>Bebas Neue</vt:lpstr>
      <vt:lpstr>Golos Text</vt:lpstr>
      <vt:lpstr>Arial</vt:lpstr>
      <vt:lpstr>Söhne</vt:lpstr>
      <vt:lpstr>Artificial Intelligence by Slidesgo</vt:lpstr>
      <vt:lpstr>Artificial Intelligence</vt:lpstr>
      <vt:lpstr>01</vt:lpstr>
      <vt:lpstr>AIM :</vt:lpstr>
      <vt:lpstr>PROBLEM STATEMENT :</vt:lpstr>
      <vt:lpstr>INTRODUCTION :</vt:lpstr>
      <vt:lpstr>ALGORITHM :</vt:lpstr>
      <vt:lpstr>SOURCE CODE :</vt:lpstr>
      <vt:lpstr>PowerPoint Presentation</vt:lpstr>
      <vt:lpstr>PowerPoint Presentation</vt:lpstr>
      <vt:lpstr>TEST CASES : </vt:lpstr>
      <vt:lpstr>RESULT :</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dc:creator>It's Me Chinnu</dc:creator>
  <cp:lastModifiedBy>Shanmukha Sudha Kiran Thotakura</cp:lastModifiedBy>
  <cp:revision>14</cp:revision>
  <dcterms:modified xsi:type="dcterms:W3CDTF">2023-11-20T16:55:16Z</dcterms:modified>
</cp:coreProperties>
</file>